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4"/>
    <p:sldMasterId id="2147484099" r:id="rId5"/>
  </p:sldMasterIdLst>
  <p:notesMasterIdLst>
    <p:notesMasterId r:id="rId26"/>
  </p:notesMasterIdLst>
  <p:sldIdLst>
    <p:sldId id="256" r:id="rId6"/>
    <p:sldId id="261" r:id="rId7"/>
    <p:sldId id="288" r:id="rId8"/>
    <p:sldId id="274" r:id="rId9"/>
    <p:sldId id="275" r:id="rId10"/>
    <p:sldId id="277" r:id="rId11"/>
    <p:sldId id="279" r:id="rId12"/>
    <p:sldId id="272" r:id="rId13"/>
    <p:sldId id="281" r:id="rId14"/>
    <p:sldId id="263" r:id="rId15"/>
    <p:sldId id="280" r:id="rId16"/>
    <p:sldId id="289" r:id="rId17"/>
    <p:sldId id="282" r:id="rId18"/>
    <p:sldId id="284" r:id="rId19"/>
    <p:sldId id="283" r:id="rId20"/>
    <p:sldId id="286" r:id="rId21"/>
    <p:sldId id="287" r:id="rId22"/>
    <p:sldId id="290" r:id="rId23"/>
    <p:sldId id="271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4C92F02-B122-1533-B9E7-1AA27538A003}" name="Kamman, Neil" initials="KN" userId="S::Neil.Kamman@vermont.gov::b7c62489-27b5-47e5-830c-8723a5dbb2a6" providerId="AD"/>
  <p188:author id="{08A1055A-5BFA-7666-A49C-30C9E3C73DCD}" name="Coleman, Sarah" initials="CS" userId="S::sarah.coleman@vermont.gov::248d9503-8f77-49af-b1c7-6bb1d198d582" providerId="AD"/>
  <p188:author id="{ABC24F9C-A834-788A-EFC0-35FEB4DA9A4E}" name="Monks, Padraic" initials="MP" userId="S::Padraic.Monks@vermont.gov::f86f725f-dac8-4585-9b9b-13e93e7b5026" providerId="AD"/>
  <p188:author id="{970D1FCE-2CFD-7796-327C-E3E2D2B2EC47}" name="Coleman, Sarah" initials="CS" userId="S::Sarah.Coleman@vermont.gov::248d9503-8f77-49af-b1c7-6bb1d198d58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3"/>
    <a:srgbClr val="0E4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CFC16-3DC5-4470-8E68-4D67E3C44DA8}" v="6517" dt="2021-11-30T15:45:33.362"/>
    <p1510:client id="{28E32A40-DC94-1E65-1B23-25A69D92F7EA}" v="2" dt="2021-11-30T14:48:44.800"/>
    <p1510:client id="{2DBEA968-6397-4302-851C-DDAB39A1D9C4}" v="623" dt="2021-11-29T16:18:45.319"/>
    <p1510:client id="{3C7D4932-7F90-4394-8AE0-3C16D6655385}" v="5" dt="2021-11-29T17:08:54.753"/>
    <p1510:client id="{41ABBA7F-295C-439B-99BF-2E7E746F6155}" v="5" dt="2021-11-30T13:58:28.581"/>
    <p1510:client id="{7E860824-3B7B-4299-858C-BBE83944C5C5}" v="12" dt="2021-11-30T13:33:19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650" y="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F2AF2-CBFF-4FED-86F3-177F1B05DCD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B8803-8544-4D19-91D6-382B57B7F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Chat – ask for name, email, organization/interest</a:t>
            </a:r>
          </a:p>
          <a:p>
            <a:r>
              <a:rPr lang="en-US"/>
              <a:t>Will follow up with links and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B8803-8544-4D19-91D6-382B57B7FA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 about Agenda, Type Questions in the Chat as we go, Q &amp; A at end</a:t>
            </a:r>
          </a:p>
          <a:p>
            <a:endParaRPr lang="en-US"/>
          </a:p>
          <a:p>
            <a:r>
              <a:rPr lang="en-US"/>
              <a:t>Recording &amp; Posting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B8803-8544-4D19-91D6-382B57B7FA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6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However – if you have a property that is close, you may want to stick around just in case subsequent assessment puts you “in.”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B8803-8544-4D19-91D6-382B57B7FA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Commercial properties – working out details, get name in so we can understand the universe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B8803-8544-4D19-91D6-382B57B7FA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90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Commercial properties – working out details, get name in so we can understand the universe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B8803-8544-4D19-91D6-382B57B7FA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1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Chat – ask for name, email, organization/interest</a:t>
            </a:r>
          </a:p>
          <a:p>
            <a:r>
              <a:rPr lang="en-US"/>
              <a:t>Will follow up with links and presentation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B8803-8544-4D19-91D6-382B57B7FAF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4496" y="1408176"/>
            <a:ext cx="5943600" cy="1691640"/>
          </a:xfrm>
        </p:spPr>
        <p:txBody>
          <a:bodyPr>
            <a:noAutofit/>
          </a:bodyPr>
          <a:lstStyle>
            <a:lvl1pPr algn="l">
              <a:defRPr sz="6000">
                <a:latin typeface="Franklin Gothic Medium Cond" panose="020B0606030402020204" pitchFamily="34" charset="0"/>
              </a:defRPr>
            </a:lvl1pPr>
          </a:lstStyle>
          <a:p>
            <a:r>
              <a:rPr lang="en-US"/>
              <a:t>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54496" y="3364992"/>
            <a:ext cx="594360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2199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AFC9BC6-FC37-41BB-853D-B48683D8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841248"/>
            <a:ext cx="10716768" cy="859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C60E8E6-719A-469F-BFA4-72FBEFF70C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0664" y="2039112"/>
            <a:ext cx="10716768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09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AFC9BC6-FC37-41BB-853D-B48683D8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841248"/>
            <a:ext cx="10716768" cy="859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C60E8E6-719A-469F-BFA4-72FBEFF70C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0664" y="2039112"/>
            <a:ext cx="10716768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333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4496" y="1408176"/>
            <a:ext cx="5943600" cy="16916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54496" y="3364992"/>
            <a:ext cx="594360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9189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B1857906-E849-44E4-9822-FBC3D0C56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841248"/>
            <a:ext cx="10716768" cy="859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D55494A-9009-48D1-AB82-58159F028E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0664" y="2039112"/>
            <a:ext cx="10716768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467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FEF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D7A469-A15D-4949-A722-46EC48DAF48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664" y="841248"/>
            <a:ext cx="10716768" cy="859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039112"/>
            <a:ext cx="10716768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CC74FD-581E-4A29-9196-E6351768067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606" y="6279642"/>
            <a:ext cx="2432304" cy="30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5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140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897719-68DA-4F01-8882-A661CDA70E4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664" y="841248"/>
            <a:ext cx="10716768" cy="859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039112"/>
            <a:ext cx="10716768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B5E529-6FEC-4F4B-B0E6-5CEC0D8D77F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606" y="6279642"/>
            <a:ext cx="2432304" cy="30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6000" kern="1200">
          <a:solidFill>
            <a:schemeClr val="bg1">
              <a:lumMod val="95000"/>
            </a:schemeClr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eenprintpartners.com/vtgreenschool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c.vermont.gov/sites/dec/files/wsm/stormwater/docs/9050/3acreList_0925202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c.vermont.gov/watershed/stormwater/905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c.vermont.gov/watershed/stormwater/90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B1CA-41AD-450B-BB4E-BB9F37BCE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10363200" cy="169164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Helping Property Owners Comply with Three-acre Stormwater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B965D-9C76-408B-BC13-DB98B6E0E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7024" y="4696599"/>
            <a:ext cx="2292096" cy="484632"/>
          </a:xfrm>
        </p:spPr>
        <p:txBody>
          <a:bodyPr>
            <a:normAutofit/>
          </a:bodyPr>
          <a:lstStyle/>
          <a:p>
            <a:r>
              <a:rPr lang="en-US"/>
              <a:t>November 30,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3CB12A-CFC4-4C84-BAA3-BFC35948C834}"/>
              </a:ext>
            </a:extLst>
          </p:cNvPr>
          <p:cNvSpPr txBox="1"/>
          <p:nvPr/>
        </p:nvSpPr>
        <p:spPr>
          <a:xfrm>
            <a:off x="3668712" y="4050268"/>
            <a:ext cx="593952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Padraic Monks, Water Infrastructure Finance Program</a:t>
            </a:r>
          </a:p>
          <a:p>
            <a:r>
              <a:rPr lang="en-US"/>
              <a:t>Neil Kamman, Water Investment Division</a:t>
            </a:r>
          </a:p>
        </p:txBody>
      </p:sp>
    </p:spTree>
    <p:extLst>
      <p:ext uri="{BB962C8B-B14F-4D97-AF65-F5344CB8AC3E}">
        <p14:creationId xmlns:p14="http://schemas.microsoft.com/office/powerpoint/2010/main" val="330947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FF6C-057C-4D24-AB3E-D25DB4D4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69" y="447352"/>
            <a:ext cx="10716768" cy="859536"/>
          </a:xfrm>
        </p:spPr>
        <p:txBody>
          <a:bodyPr/>
          <a:lstStyle/>
          <a:p>
            <a:r>
              <a:rPr lang="en-US"/>
              <a:t>I have a three-acre parcel, can I get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9E19D-0EB3-47F3-8C4B-0EAB7346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69" y="1954707"/>
            <a:ext cx="10716768" cy="3200400"/>
          </a:xfrm>
        </p:spPr>
        <p:txBody>
          <a:bodyPr/>
          <a:lstStyle/>
          <a:p>
            <a:r>
              <a:rPr lang="en-US"/>
              <a:t>ANR is working on designing the program to launch this winter.  We are working on eligibility guidelines, which include consideration of the magnitude of need and ability to pay.</a:t>
            </a:r>
          </a:p>
          <a:p>
            <a:r>
              <a:rPr lang="en-US"/>
              <a:t>We are proposing a two-stage programmatic approach, and we welcome your feedback to get this right.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7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FF6C-057C-4D24-AB3E-D25DB4D4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69" y="447352"/>
            <a:ext cx="10716768" cy="859536"/>
          </a:xfrm>
        </p:spPr>
        <p:txBody>
          <a:bodyPr/>
          <a:lstStyle/>
          <a:p>
            <a:r>
              <a:rPr lang="en-US"/>
              <a:t>I have a three-acre parcel, can I get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9E19D-0EB3-47F3-8C4B-0EAB7346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87" y="2048573"/>
            <a:ext cx="5223066" cy="32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u="sng"/>
              <a:t>Example eligible entities:</a:t>
            </a:r>
          </a:p>
          <a:p>
            <a:pPr marL="0" indent="0">
              <a:buNone/>
            </a:pPr>
            <a:r>
              <a:rPr lang="en-US"/>
              <a:t>Residential Homeowners Associations (HOAs)</a:t>
            </a:r>
          </a:p>
          <a:p>
            <a:pPr marL="0" indent="0">
              <a:buNone/>
            </a:pPr>
            <a:r>
              <a:rPr lang="en-US">
                <a:highlight>
                  <a:srgbClr val="EFEFE3"/>
                </a:highlight>
              </a:rPr>
              <a:t>Commercial owners (needs based)</a:t>
            </a:r>
          </a:p>
          <a:p>
            <a:pPr marL="0" indent="0">
              <a:buNone/>
            </a:pPr>
            <a:r>
              <a:rPr lang="en-US">
                <a:highlight>
                  <a:srgbClr val="EFEFE3"/>
                </a:highlight>
              </a:rPr>
              <a:t>Industrial</a:t>
            </a:r>
          </a:p>
          <a:p>
            <a:pPr marL="0" indent="0">
              <a:buNone/>
            </a:pPr>
            <a:r>
              <a:rPr lang="en-US">
                <a:highlight>
                  <a:srgbClr val="EFEFE3"/>
                </a:highlight>
              </a:rPr>
              <a:t>Municipal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38D916-8AE4-42E4-BC8E-E8A3A50DC928}"/>
              </a:ext>
            </a:extLst>
          </p:cNvPr>
          <p:cNvSpPr txBox="1">
            <a:spLocks/>
          </p:cNvSpPr>
          <p:nvPr/>
        </p:nvSpPr>
        <p:spPr>
          <a:xfrm>
            <a:off x="6096000" y="1828800"/>
            <a:ext cx="5223066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i="1" u="sng"/>
              <a:t>Ineligible expenses:</a:t>
            </a:r>
          </a:p>
          <a:p>
            <a:pPr marL="0" indent="0">
              <a:buFont typeface="Arial" pitchFamily="34" charset="0"/>
              <a:buNone/>
            </a:pPr>
            <a:r>
              <a:rPr lang="en-US"/>
              <a:t>Permit application fees</a:t>
            </a:r>
          </a:p>
          <a:p>
            <a:pPr marL="0" indent="0">
              <a:buFont typeface="Arial" pitchFamily="34" charset="0"/>
              <a:buNone/>
            </a:pPr>
            <a:r>
              <a:rPr lang="en-US"/>
              <a:t>Impact fees where treatment is infeasible</a:t>
            </a:r>
            <a:endParaRPr lang="en-US">
              <a:highlight>
                <a:srgbClr val="EFEFE3"/>
              </a:highlight>
            </a:endParaRPr>
          </a:p>
          <a:p>
            <a:pPr marL="0" indent="0">
              <a:buFont typeface="Arial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C4A7-4E2B-463C-B974-F571B27B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for Engineering Services Contracts.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AD923-EC6A-4AD9-A0B2-210D18EC1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2272682"/>
            <a:ext cx="10716768" cy="2966829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ANR is considering two phases</a:t>
            </a:r>
          </a:p>
          <a:p>
            <a:pPr lvl="1"/>
            <a:r>
              <a:rPr lang="en-US"/>
              <a:t>Permit obtainment</a:t>
            </a:r>
          </a:p>
          <a:p>
            <a:pPr lvl="1"/>
            <a:r>
              <a:rPr lang="en-US"/>
              <a:t>Construction procurement</a:t>
            </a:r>
          </a:p>
          <a:p>
            <a:r>
              <a:rPr lang="en-US"/>
              <a:t>We would like feedback, especially from engineering community in today’s audience.</a:t>
            </a:r>
          </a:p>
          <a:p>
            <a:r>
              <a:rPr lang="en-US"/>
              <a:t>We may also convene a stakeholder round-table in December.</a:t>
            </a:r>
          </a:p>
        </p:txBody>
      </p:sp>
    </p:spTree>
    <p:extLst>
      <p:ext uri="{BB962C8B-B14F-4D97-AF65-F5344CB8AC3E}">
        <p14:creationId xmlns:p14="http://schemas.microsoft.com/office/powerpoint/2010/main" val="353203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EC1EE-D61C-4DD9-BA72-FCFDC3CE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4885"/>
            <a:ext cx="11684156" cy="859536"/>
          </a:xfrm>
        </p:spPr>
        <p:txBody>
          <a:bodyPr/>
          <a:lstStyle/>
          <a:p>
            <a:r>
              <a:rPr lang="en-US" sz="5400"/>
              <a:t>Engineering Service Contracts – Phase I</a:t>
            </a:r>
            <a:br>
              <a:rPr lang="en-US" sz="5400"/>
            </a:b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B8A2-452E-4103-A3AB-8E0DF6465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88" y="1604421"/>
            <a:ext cx="10716768" cy="4206240"/>
          </a:xfrm>
        </p:spPr>
        <p:txBody>
          <a:bodyPr>
            <a:normAutofit lnSpcReduction="10000"/>
          </a:bodyPr>
          <a:lstStyle/>
          <a:p>
            <a:r>
              <a:rPr lang="en-US"/>
              <a:t>Establish contracts with more than one engineering firm to support eligible landowners to conduct permit application activities.</a:t>
            </a:r>
          </a:p>
          <a:p>
            <a:pPr lvl="1"/>
            <a:r>
              <a:rPr lang="en-US"/>
              <a:t>Notice</a:t>
            </a:r>
          </a:p>
          <a:p>
            <a:pPr lvl="1"/>
            <a:r>
              <a:rPr lang="en-US"/>
              <a:t>Engineering Feasibility Analysis</a:t>
            </a:r>
          </a:p>
          <a:p>
            <a:pPr lvl="1"/>
            <a:r>
              <a:rPr lang="en-US"/>
              <a:t>Permit application and filing</a:t>
            </a:r>
          </a:p>
          <a:p>
            <a:r>
              <a:rPr lang="en-US"/>
              <a:t>RFP for these contracts coming early in the New Year.</a:t>
            </a:r>
          </a:p>
          <a:p>
            <a:r>
              <a:rPr lang="en-US"/>
              <a:t>The RFP will also prequalify firms to participate in Phase II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0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A116-8F36-489C-8DD4-3C80FBD98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53" y="315738"/>
            <a:ext cx="10716768" cy="859536"/>
          </a:xfrm>
        </p:spPr>
        <p:txBody>
          <a:bodyPr/>
          <a:lstStyle/>
          <a:p>
            <a:r>
              <a:rPr lang="en-US"/>
              <a:t>How Phase I would work:</a:t>
            </a:r>
          </a:p>
        </p:txBody>
      </p:sp>
      <p:pic>
        <p:nvPicPr>
          <p:cNvPr id="5" name="Graphic 4" descr="Dog House outline">
            <a:extLst>
              <a:ext uri="{FF2B5EF4-FFF2-40B4-BE49-F238E27FC236}">
                <a16:creationId xmlns:a16="http://schemas.microsoft.com/office/drawing/2014/main" id="{D8506C4D-EFB4-49FE-ABE2-3F0BB976E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1071" y="2237873"/>
            <a:ext cx="914400" cy="914400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6F94CF3-7580-4464-B704-51434F92FD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600" y="1329759"/>
            <a:ext cx="914399" cy="1304406"/>
          </a:xfrm>
          <a:prstGeom prst="rect">
            <a:avLst/>
          </a:prstGeom>
        </p:spPr>
      </p:pic>
      <p:pic>
        <p:nvPicPr>
          <p:cNvPr id="9" name="Graphic 8" descr="Blueprint with solid fill">
            <a:extLst>
              <a:ext uri="{FF2B5EF4-FFF2-40B4-BE49-F238E27FC236}">
                <a16:creationId xmlns:a16="http://schemas.microsoft.com/office/drawing/2014/main" id="{EFBF2884-AC8E-4B84-BAED-1E2ADF3BE8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00911" y="1780673"/>
            <a:ext cx="914400" cy="914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E1CD96-3789-4064-BEFB-7A728DC530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06439" y="1807170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581087-4ED2-49BC-95E0-D9F07F234322}"/>
              </a:ext>
            </a:extLst>
          </p:cNvPr>
          <p:cNvSpPr txBox="1"/>
          <p:nvPr/>
        </p:nvSpPr>
        <p:spPr>
          <a:xfrm>
            <a:off x="978326" y="3406273"/>
            <a:ext cx="1904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Owner applies to WID for assistance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F5A55E-2954-4721-8721-A33C9F0196EC}"/>
              </a:ext>
            </a:extLst>
          </p:cNvPr>
          <p:cNvSpPr txBox="1"/>
          <p:nvPr/>
        </p:nvSpPr>
        <p:spPr>
          <a:xfrm>
            <a:off x="6206080" y="3102777"/>
            <a:ext cx="190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Engineering firm conducts technical work for owner, files 3-ac application to WSMD.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3AB68-4008-4381-8902-C87383DB986E}"/>
              </a:ext>
            </a:extLst>
          </p:cNvPr>
          <p:cNvSpPr txBox="1"/>
          <p:nvPr/>
        </p:nvSpPr>
        <p:spPr>
          <a:xfrm>
            <a:off x="3541769" y="2650925"/>
            <a:ext cx="19040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WID assigns owner to engineering firm</a:t>
            </a:r>
          </a:p>
          <a:p>
            <a:pPr algn="ctr"/>
            <a:endParaRPr lang="en-US"/>
          </a:p>
          <a:p>
            <a:pPr algn="ctr"/>
            <a:r>
              <a:rPr lang="en-US"/>
              <a:t>WID compensates engineering firm for completed milestones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DD714D-C43D-4C80-81C2-E6DDB9DE2963}"/>
              </a:ext>
            </a:extLst>
          </p:cNvPr>
          <p:cNvSpPr txBox="1"/>
          <p:nvPr/>
        </p:nvSpPr>
        <p:spPr>
          <a:xfrm>
            <a:off x="8811608" y="3129274"/>
            <a:ext cx="1904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WSMD evaluates application and issues permit.  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A004F30-FB07-4580-9FA6-FE8151C7AEB9}"/>
              </a:ext>
            </a:extLst>
          </p:cNvPr>
          <p:cNvSpPr/>
          <p:nvPr/>
        </p:nvSpPr>
        <p:spPr>
          <a:xfrm>
            <a:off x="2817225" y="3304862"/>
            <a:ext cx="659381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F60E4C67-54A9-4E67-8FFC-50939E651231}"/>
              </a:ext>
            </a:extLst>
          </p:cNvPr>
          <p:cNvSpPr/>
          <p:nvPr/>
        </p:nvSpPr>
        <p:spPr>
          <a:xfrm>
            <a:off x="8330301" y="3223582"/>
            <a:ext cx="659381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C1752F9-C6D2-48D5-BC0B-D1709C97EB09}"/>
              </a:ext>
            </a:extLst>
          </p:cNvPr>
          <p:cNvSpPr/>
          <p:nvPr/>
        </p:nvSpPr>
        <p:spPr>
          <a:xfrm>
            <a:off x="5656230" y="3302000"/>
            <a:ext cx="659381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EC1EE-D61C-4DD9-BA72-FCFDC3CE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4885"/>
            <a:ext cx="11684156" cy="859536"/>
          </a:xfrm>
        </p:spPr>
        <p:txBody>
          <a:bodyPr/>
          <a:lstStyle/>
          <a:p>
            <a:r>
              <a:rPr lang="en-US" sz="5400"/>
              <a:t>Engineering Service Contracts – Phase II</a:t>
            </a:r>
            <a:br>
              <a:rPr lang="en-US" sz="5400"/>
            </a:b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B8A2-452E-4103-A3AB-8E0DF6465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9" y="1325880"/>
            <a:ext cx="10716768" cy="4206240"/>
          </a:xfrm>
        </p:spPr>
        <p:txBody>
          <a:bodyPr>
            <a:normAutofit/>
          </a:bodyPr>
          <a:lstStyle/>
          <a:p>
            <a:r>
              <a:rPr lang="en-US"/>
              <a:t>Continue contracts with engineering firms to support eligible landowners to conduct permit application activities, </a:t>
            </a:r>
            <a:r>
              <a:rPr lang="en-US" b="1" i="1"/>
              <a:t>and</a:t>
            </a:r>
            <a:r>
              <a:rPr lang="en-US"/>
              <a:t> support construction procurement.</a:t>
            </a:r>
          </a:p>
          <a:p>
            <a:pPr lvl="1"/>
            <a:r>
              <a:rPr lang="en-US"/>
              <a:t>Bid specs</a:t>
            </a:r>
          </a:p>
          <a:p>
            <a:pPr lvl="1"/>
            <a:r>
              <a:rPr lang="en-US"/>
              <a:t>Bid review and award</a:t>
            </a:r>
          </a:p>
          <a:p>
            <a:pPr lvl="1"/>
            <a:r>
              <a:rPr lang="en-US"/>
              <a:t>Contracting.</a:t>
            </a:r>
          </a:p>
          <a:p>
            <a:r>
              <a:rPr lang="en-US"/>
              <a:t>RFP to amend contracts will be issued once available appropriations authorized for SFY 2023.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2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A116-8F36-489C-8DD4-3C80FBD98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53" y="315738"/>
            <a:ext cx="10716768" cy="859536"/>
          </a:xfrm>
        </p:spPr>
        <p:txBody>
          <a:bodyPr/>
          <a:lstStyle/>
          <a:p>
            <a:r>
              <a:rPr lang="en-US"/>
              <a:t>How this would work:</a:t>
            </a:r>
          </a:p>
        </p:txBody>
      </p:sp>
      <p:pic>
        <p:nvPicPr>
          <p:cNvPr id="5" name="Graphic 4" descr="Dog House outline">
            <a:extLst>
              <a:ext uri="{FF2B5EF4-FFF2-40B4-BE49-F238E27FC236}">
                <a16:creationId xmlns:a16="http://schemas.microsoft.com/office/drawing/2014/main" id="{D8506C4D-EFB4-49FE-ABE2-3F0BB976E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1071" y="2237873"/>
            <a:ext cx="914400" cy="914400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6F94CF3-7580-4464-B704-51434F92FD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08" y="1197063"/>
            <a:ext cx="914399" cy="1304406"/>
          </a:xfrm>
          <a:prstGeom prst="rect">
            <a:avLst/>
          </a:prstGeom>
        </p:spPr>
      </p:pic>
      <p:pic>
        <p:nvPicPr>
          <p:cNvPr id="9" name="Graphic 8" descr="Blueprint with solid fill">
            <a:extLst>
              <a:ext uri="{FF2B5EF4-FFF2-40B4-BE49-F238E27FC236}">
                <a16:creationId xmlns:a16="http://schemas.microsoft.com/office/drawing/2014/main" id="{EFBF2884-AC8E-4B84-BAED-1E2ADF3BE8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3642" y="568513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581087-4ED2-49BC-95E0-D9F07F234322}"/>
              </a:ext>
            </a:extLst>
          </p:cNvPr>
          <p:cNvSpPr txBox="1"/>
          <p:nvPr/>
        </p:nvSpPr>
        <p:spPr>
          <a:xfrm>
            <a:off x="978326" y="3406273"/>
            <a:ext cx="190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Owner with permit in hand indicates to WID need for construction assistance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F5A55E-2954-4721-8721-A33C9F0196EC}"/>
              </a:ext>
            </a:extLst>
          </p:cNvPr>
          <p:cNvSpPr txBox="1"/>
          <p:nvPr/>
        </p:nvSpPr>
        <p:spPr>
          <a:xfrm>
            <a:off x="6268811" y="1428049"/>
            <a:ext cx="19040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Engineering firm conducts construction procurement for owner.</a:t>
            </a:r>
          </a:p>
          <a:p>
            <a:pPr algn="ctr"/>
            <a:endParaRPr lang="en-US"/>
          </a:p>
          <a:p>
            <a:pPr algn="ctr"/>
            <a:r>
              <a:rPr lang="en-US"/>
              <a:t>Engineering firm receives Rebate from WID on behalf of owner for a predetermined % construction costs.</a:t>
            </a:r>
          </a:p>
          <a:p>
            <a:pPr algn="ctr"/>
            <a:endParaRPr lang="en-US"/>
          </a:p>
          <a:p>
            <a:pPr algn="ctr"/>
            <a:r>
              <a:rPr lang="en-US"/>
              <a:t>Engineering firm files “as-built” with WSMD.</a:t>
            </a:r>
          </a:p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3AB68-4008-4381-8902-C87383DB986E}"/>
              </a:ext>
            </a:extLst>
          </p:cNvPr>
          <p:cNvSpPr txBox="1"/>
          <p:nvPr/>
        </p:nvSpPr>
        <p:spPr>
          <a:xfrm>
            <a:off x="3456454" y="2571944"/>
            <a:ext cx="19040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WID authorizes the relevant engineering firm to proceed.</a:t>
            </a:r>
          </a:p>
          <a:p>
            <a:pPr algn="ctr"/>
            <a:endParaRPr lang="en-US"/>
          </a:p>
          <a:p>
            <a:pPr algn="ctr"/>
            <a:r>
              <a:rPr lang="en-US"/>
              <a:t>WID compensates engineering firm for completed bid specs.</a:t>
            </a:r>
          </a:p>
          <a:p>
            <a:pPr algn="ctr"/>
            <a:endParaRPr lang="en-US"/>
          </a:p>
          <a:p>
            <a:pPr algn="ctr"/>
            <a:r>
              <a:rPr lang="en-US"/>
              <a:t>WID authorizes construction Rebate for owner.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DD714D-C43D-4C80-81C2-E6DDB9DE2963}"/>
              </a:ext>
            </a:extLst>
          </p:cNvPr>
          <p:cNvSpPr txBox="1"/>
          <p:nvPr/>
        </p:nvSpPr>
        <p:spPr>
          <a:xfrm>
            <a:off x="9374775" y="2877417"/>
            <a:ext cx="19040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Owner engages with their WID-approved engineering form for remaining construction costs.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A004F30-FB07-4580-9FA6-FE8151C7AEB9}"/>
              </a:ext>
            </a:extLst>
          </p:cNvPr>
          <p:cNvSpPr/>
          <p:nvPr/>
        </p:nvSpPr>
        <p:spPr>
          <a:xfrm>
            <a:off x="2817225" y="3304862"/>
            <a:ext cx="659381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F60E4C67-54A9-4E67-8FFC-50939E651231}"/>
              </a:ext>
            </a:extLst>
          </p:cNvPr>
          <p:cNvSpPr/>
          <p:nvPr/>
        </p:nvSpPr>
        <p:spPr>
          <a:xfrm>
            <a:off x="8330301" y="3223582"/>
            <a:ext cx="659381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C1752F9-C6D2-48D5-BC0B-D1709C97EB09}"/>
              </a:ext>
            </a:extLst>
          </p:cNvPr>
          <p:cNvSpPr/>
          <p:nvPr/>
        </p:nvSpPr>
        <p:spPr>
          <a:xfrm>
            <a:off x="5656230" y="3302000"/>
            <a:ext cx="659381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Dog House outline">
            <a:extLst>
              <a:ext uri="{FF2B5EF4-FFF2-40B4-BE49-F238E27FC236}">
                <a16:creationId xmlns:a16="http://schemas.microsoft.com/office/drawing/2014/main" id="{7189A0F4-613F-4AC6-AF2E-9318CFB7C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49544" y="17905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12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42A1-7D34-4F25-873D-CC2D9572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109727"/>
            <a:ext cx="10716768" cy="859536"/>
          </a:xfrm>
        </p:spPr>
        <p:txBody>
          <a:bodyPr/>
          <a:lstStyle/>
          <a:p>
            <a:r>
              <a:rPr lang="en-US"/>
              <a:t>Hold on, what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48948-7E2C-43B5-9D45-0273F1D47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5389"/>
            <a:ext cx="10716768" cy="5283122"/>
          </a:xfrm>
        </p:spPr>
        <p:txBody>
          <a:bodyPr>
            <a:normAutofit/>
          </a:bodyPr>
          <a:lstStyle/>
          <a:p>
            <a:r>
              <a:rPr lang="en-US"/>
              <a:t>I have an engineer and like them.  Can I keep them and still get help from ANR?</a:t>
            </a:r>
          </a:p>
          <a:p>
            <a:pPr lvl="1"/>
            <a:r>
              <a:rPr lang="en-US"/>
              <a:t>ANR may consider a “rebate” model for this scenario, which will follow </a:t>
            </a:r>
            <a:r>
              <a:rPr lang="en-US" dirty="0"/>
              <a:t>behind </a:t>
            </a:r>
            <a:r>
              <a:rPr lang="en-US"/>
              <a:t>the RFP process for Engineering Contracts.</a:t>
            </a:r>
          </a:p>
          <a:p>
            <a:r>
              <a:rPr lang="en-US"/>
              <a:t>I am a municipality and have been working extensively in partnership with private landowners on three-acre needs.</a:t>
            </a:r>
          </a:p>
          <a:p>
            <a:pPr lvl="1"/>
            <a:r>
              <a:rPr lang="en-US"/>
              <a:t>ANR is considering support of the “P3” projects beyond those proposed for SFY 2022, which will depend on appropriations.</a:t>
            </a:r>
          </a:p>
          <a:p>
            <a:r>
              <a:rPr lang="en-US"/>
              <a:t>I am a school administrator, I am good, right?</a:t>
            </a:r>
          </a:p>
          <a:p>
            <a:pPr lvl="1"/>
            <a:r>
              <a:rPr lang="en-US"/>
              <a:t>ANR’s </a:t>
            </a:r>
            <a:r>
              <a:rPr lang="en-US">
                <a:hlinkClick r:id="rId2"/>
              </a:rPr>
              <a:t>Green Schools Initiative</a:t>
            </a:r>
            <a:r>
              <a:rPr lang="en-US"/>
              <a:t> (external link) is your program.</a:t>
            </a:r>
          </a:p>
        </p:txBody>
      </p:sp>
    </p:spTree>
    <p:extLst>
      <p:ext uri="{BB962C8B-B14F-4D97-AF65-F5344CB8AC3E}">
        <p14:creationId xmlns:p14="http://schemas.microsoft.com/office/powerpoint/2010/main" val="2755658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A59577-D8D2-4EBE-9D5E-643A12D93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02" y="166546"/>
            <a:ext cx="11608176" cy="859536"/>
          </a:xfrm>
        </p:spPr>
        <p:txBody>
          <a:bodyPr/>
          <a:lstStyle/>
          <a:p>
            <a:r>
              <a:rPr lang="en-US" sz="5400"/>
              <a:t>Additional services from ANR/DEC Divisions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AD5B58-5331-42A8-8C3E-7C6FA354B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903" y="1917576"/>
            <a:ext cx="3905628" cy="3200400"/>
          </a:xfrm>
        </p:spPr>
        <p:txBody>
          <a:bodyPr>
            <a:noAutofit/>
          </a:bodyPr>
          <a:lstStyle/>
          <a:p>
            <a:r>
              <a:rPr lang="en-US" sz="2400"/>
              <a:t>Receive incoming applications for Engineering Services</a:t>
            </a:r>
          </a:p>
          <a:p>
            <a:r>
              <a:rPr lang="en-US" sz="2400"/>
              <a:t>Help HOA’s organize to engage in this process effectively</a:t>
            </a:r>
          </a:p>
          <a:p>
            <a:r>
              <a:rPr lang="en-US" sz="2400"/>
              <a:t>Help understand the funding landscape and permitting process.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883994D8-517E-48EC-8DCF-7F770902837D}"/>
              </a:ext>
            </a:extLst>
          </p:cNvPr>
          <p:cNvSpPr txBox="1">
            <a:spLocks/>
          </p:cNvSpPr>
          <p:nvPr/>
        </p:nvSpPr>
        <p:spPr>
          <a:xfrm>
            <a:off x="7998470" y="1828800"/>
            <a:ext cx="3599037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Coordinate with WID to assist Manufactured Home Communities comply with 3-ac requirements.</a:t>
            </a:r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40C8E3A7-47F6-407D-98CC-A2ABAD0ECD33}"/>
              </a:ext>
            </a:extLst>
          </p:cNvPr>
          <p:cNvSpPr txBox="1">
            <a:spLocks/>
          </p:cNvSpPr>
          <p:nvPr/>
        </p:nvSpPr>
        <p:spPr>
          <a:xfrm>
            <a:off x="4193531" y="1828800"/>
            <a:ext cx="3599037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>
                <a:latin typeface="+mj-lt"/>
              </a:defRPr>
            </a:lvl1pPr>
            <a:lvl2pPr marL="742950" marR="0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800">
                <a:latin typeface="+mj-lt"/>
              </a:defRPr>
            </a:lvl2pPr>
            <a:lvl3pPr marL="1143000" marR="0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>
                <a:latin typeface="+mj-lt"/>
              </a:defRPr>
            </a:lvl3pPr>
            <a:lvl4pPr marL="1600200" marR="0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>
                <a:latin typeface="+mj-lt"/>
              </a:defRPr>
            </a:lvl4pPr>
            <a:lvl5pPr marL="2057400" marR="0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>
                <a:latin typeface="+mj-lt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400"/>
              <a:t>Administer permitting program</a:t>
            </a:r>
          </a:p>
          <a:p>
            <a:r>
              <a:rPr lang="en-US" sz="2400"/>
              <a:t>Communicate with owners about 3-ac requirements and availability of WID financial assistance.</a:t>
            </a:r>
          </a:p>
          <a:p>
            <a:endParaRPr lang="en-US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3658A2-0562-4579-8B86-0795316B257B}"/>
              </a:ext>
            </a:extLst>
          </p:cNvPr>
          <p:cNvSpPr txBox="1"/>
          <p:nvPr/>
        </p:nvSpPr>
        <p:spPr>
          <a:xfrm>
            <a:off x="656947" y="1249900"/>
            <a:ext cx="253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+mj-lt"/>
              </a:rPr>
              <a:t>Water Investment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DD122D-7BDD-4F6F-9E9F-675504C7F82C}"/>
              </a:ext>
            </a:extLst>
          </p:cNvPr>
          <p:cNvSpPr txBox="1"/>
          <p:nvPr/>
        </p:nvSpPr>
        <p:spPr>
          <a:xfrm>
            <a:off x="8131400" y="1214311"/>
            <a:ext cx="365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+mj-lt"/>
              </a:rPr>
              <a:t>Environmental Compliance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92BAEF-B146-443A-8527-4818FA83B3FA}"/>
              </a:ext>
            </a:extLst>
          </p:cNvPr>
          <p:cNvSpPr txBox="1"/>
          <p:nvPr/>
        </p:nvSpPr>
        <p:spPr>
          <a:xfrm>
            <a:off x="4110362" y="1232093"/>
            <a:ext cx="3477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+mj-lt"/>
              </a:rPr>
              <a:t>Watershed Management</a:t>
            </a:r>
          </a:p>
        </p:txBody>
      </p:sp>
    </p:spTree>
    <p:extLst>
      <p:ext uri="{BB962C8B-B14F-4D97-AF65-F5344CB8AC3E}">
        <p14:creationId xmlns:p14="http://schemas.microsoft.com/office/powerpoint/2010/main" val="77205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31FE-3DB7-40DC-BADC-E6BC6963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032" y="2362200"/>
            <a:ext cx="8631936" cy="859536"/>
          </a:xfrm>
        </p:spPr>
        <p:txBody>
          <a:bodyPr/>
          <a:lstStyle/>
          <a:p>
            <a:r>
              <a:rPr lang="en-US"/>
              <a:t>Question and Answer Session</a:t>
            </a:r>
          </a:p>
        </p:txBody>
      </p:sp>
    </p:spTree>
    <p:extLst>
      <p:ext uri="{BB962C8B-B14F-4D97-AF65-F5344CB8AC3E}">
        <p14:creationId xmlns:p14="http://schemas.microsoft.com/office/powerpoint/2010/main" val="376920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DC4AD-A16D-428B-8FD1-6AE1B38D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FB01AC-23DD-4F26-B66A-CC43F0EFA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16" y="1939925"/>
            <a:ext cx="10716768" cy="3089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/>
              <a:t>Three- Acre Stormwater Program Primer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/>
              <a:t>ARPA Support, Eligible Entities, Additional funding 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/>
              <a:t>Engineering Services Contracts for Permit Obtainment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/>
              <a:t>Engineering Services Contracts for Construction Assistance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/>
              <a:t>Question and Answer Session</a:t>
            </a:r>
          </a:p>
        </p:txBody>
      </p:sp>
    </p:spTree>
    <p:extLst>
      <p:ext uri="{BB962C8B-B14F-4D97-AF65-F5344CB8AC3E}">
        <p14:creationId xmlns:p14="http://schemas.microsoft.com/office/powerpoint/2010/main" val="85951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462CC-83B4-4D31-85D4-9C98533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Medium Cond"/>
              </a:rPr>
              <a:t>Contacts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957FA-F0E2-4694-B4E0-609D4963F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Padraic Monks, padraic.monks@Vermont.gov, 802-622-6169</a:t>
            </a:r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5124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FF6C-057C-4D24-AB3E-D25DB4D4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486" y="147808"/>
            <a:ext cx="10716768" cy="859536"/>
          </a:xfrm>
        </p:spPr>
        <p:txBody>
          <a:bodyPr/>
          <a:lstStyle/>
          <a:p>
            <a:r>
              <a:rPr lang="en-US"/>
              <a:t>Are you in the right place?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EF1F15-E9E5-4B9E-857D-C196EC15B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00" y="1401482"/>
            <a:ext cx="10716768" cy="486026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This webinar is about funding support for owners of properties subject to the three-acre stormwater rule (we will get into what that means momentarily).  </a:t>
            </a:r>
          </a:p>
          <a:p>
            <a:r>
              <a:rPr lang="en-US"/>
              <a:t>However, if you are not on the 3-acre list and have not heard from the Watershed Management Division about the three-acre permit, your project is not likely eligible for this program </a:t>
            </a:r>
          </a:p>
          <a:p>
            <a:pPr lvl="1"/>
            <a:r>
              <a:rPr lang="en-US"/>
              <a:t>Three-acre list: </a:t>
            </a:r>
            <a:r>
              <a:rPr lang="en-US">
                <a:hlinkClick r:id="rId3"/>
              </a:rPr>
              <a:t>https://dec.vermont.gov/sites/dec/files/wsm/stormwater/docs/9050/3acreList_09252020.pdf</a:t>
            </a:r>
            <a:r>
              <a:rPr lang="en-US"/>
              <a:t> </a:t>
            </a:r>
          </a:p>
          <a:p>
            <a:pPr lvl="1"/>
            <a:r>
              <a:rPr lang="en-US"/>
              <a:t>Three acre permitting program: </a:t>
            </a:r>
            <a:r>
              <a:rPr lang="en-US">
                <a:hlinkClick r:id="rId4"/>
              </a:rPr>
              <a:t>https://dec.vermont.gov/watershed/stormwater/9050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116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B4DC-F7E5-4760-B212-8ECAC426A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62" y="489555"/>
            <a:ext cx="10716768" cy="859536"/>
          </a:xfrm>
        </p:spPr>
        <p:txBody>
          <a:bodyPr/>
          <a:lstStyle/>
          <a:p>
            <a:r>
              <a:rPr lang="en-US" sz="5400"/>
              <a:t>Stormwater Requirements from the Vermont Clean Water Act of 2015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EA38-329C-446B-A2E8-A03451361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1872424"/>
            <a:ext cx="10716768" cy="4697187"/>
          </a:xfrm>
        </p:spPr>
        <p:txBody>
          <a:bodyPr>
            <a:normAutofit/>
          </a:bodyPr>
          <a:lstStyle/>
          <a:p>
            <a:r>
              <a:rPr lang="en-US"/>
              <a:t>Act 64 of 2015 requires that owners of parcels with greater than 3ac of </a:t>
            </a:r>
            <a:r>
              <a:rPr lang="en-US" u="sng"/>
              <a:t>under-treated</a:t>
            </a:r>
            <a:r>
              <a:rPr lang="en-US"/>
              <a:t> </a:t>
            </a:r>
            <a:r>
              <a:rPr lang="en-US" u="sng"/>
              <a:t>impervious surface</a:t>
            </a:r>
            <a:r>
              <a:rPr lang="en-US"/>
              <a:t> must acquire </a:t>
            </a:r>
            <a:r>
              <a:rPr lang="en-US" u="sng"/>
              <a:t>authorization to manage and discharge stormwater </a:t>
            </a:r>
            <a:r>
              <a:rPr lang="en-US"/>
              <a:t>from their parcel by 2023, and construct treatment by 2028.</a:t>
            </a:r>
          </a:p>
          <a:p>
            <a:r>
              <a:rPr lang="en-US"/>
              <a:t>Complete information about the Three- Acre permit, also called the “</a:t>
            </a:r>
            <a:r>
              <a:rPr lang="en-US">
                <a:hlinkClick r:id="rId2"/>
              </a:rPr>
              <a:t>Stormwater General Permit 3-9050</a:t>
            </a:r>
            <a:r>
              <a:rPr lang="en-US"/>
              <a:t>” is available at the Watershed Management Division’s website, and the link above.</a:t>
            </a:r>
          </a:p>
        </p:txBody>
      </p:sp>
    </p:spTree>
    <p:extLst>
      <p:ext uri="{BB962C8B-B14F-4D97-AF65-F5344CB8AC3E}">
        <p14:creationId xmlns:p14="http://schemas.microsoft.com/office/powerpoint/2010/main" val="120058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B4DC-F7E5-4760-B212-8ECAC426A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62" y="489555"/>
            <a:ext cx="10716768" cy="859536"/>
          </a:xfrm>
        </p:spPr>
        <p:txBody>
          <a:bodyPr/>
          <a:lstStyle/>
          <a:p>
            <a:r>
              <a:rPr lang="en-US" sz="5400"/>
              <a:t>Stormwater Requirements from the Vermont Clean Water Act of 2015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EA38-329C-446B-A2E8-A03451361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1872424"/>
            <a:ext cx="10716768" cy="4697187"/>
          </a:xfrm>
        </p:spPr>
        <p:txBody>
          <a:bodyPr>
            <a:normAutofit/>
          </a:bodyPr>
          <a:lstStyle/>
          <a:p>
            <a:r>
              <a:rPr lang="en-US"/>
              <a:t>What does this mean for me?</a:t>
            </a:r>
          </a:p>
          <a:p>
            <a:pPr lvl="1"/>
            <a:r>
              <a:rPr lang="en-US"/>
              <a:t>“Impervious surfaces” are drives, commonly managed roads, roofs, parking lots, other surfaces into which rainfall and resulting stormwater does not percolate.</a:t>
            </a:r>
          </a:p>
          <a:p>
            <a:pPr lvl="1"/>
            <a:r>
              <a:rPr lang="en-US"/>
              <a:t>“Under-treated” means parcels are do not have stormwater treatment practices equivalent to standards established in 2002.</a:t>
            </a:r>
          </a:p>
          <a:p>
            <a:pPr lvl="1"/>
            <a:r>
              <a:rPr lang="en-US"/>
              <a:t>“Authorization to manage and discharge” means a stormwater permit from the DEC’s Watershed Management Division. </a:t>
            </a:r>
          </a:p>
        </p:txBody>
      </p:sp>
    </p:spTree>
    <p:extLst>
      <p:ext uri="{BB962C8B-B14F-4D97-AF65-F5344CB8AC3E}">
        <p14:creationId xmlns:p14="http://schemas.microsoft.com/office/powerpoint/2010/main" val="211860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318C-3939-4B8E-8C0E-08BC4773D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377" y="447353"/>
            <a:ext cx="10716768" cy="859536"/>
          </a:xfrm>
        </p:spPr>
        <p:txBody>
          <a:bodyPr/>
          <a:lstStyle/>
          <a:p>
            <a:r>
              <a:rPr lang="en-US"/>
              <a:t>Three acre permitting – sequence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A3D9-63CF-4A84-A02E-6CE41845D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“Initial Notice of Intent” (NOI)</a:t>
            </a:r>
          </a:p>
          <a:p>
            <a:pPr lvl="1"/>
            <a:r>
              <a:rPr lang="en-US"/>
              <a:t>18-Month Authorization</a:t>
            </a:r>
          </a:p>
          <a:p>
            <a:r>
              <a:rPr lang="en-US"/>
              <a:t>Full NOI</a:t>
            </a:r>
          </a:p>
          <a:p>
            <a:pPr lvl="1"/>
            <a:r>
              <a:rPr lang="en-US"/>
              <a:t>5-Year Authorization</a:t>
            </a:r>
          </a:p>
          <a:p>
            <a:r>
              <a:rPr lang="en-US"/>
              <a:t>Construction</a:t>
            </a:r>
          </a:p>
          <a:p>
            <a:pPr lvl="1"/>
            <a:r>
              <a:rPr lang="en-US"/>
              <a:t>Prior to end of 5-years</a:t>
            </a:r>
          </a:p>
        </p:txBody>
      </p:sp>
    </p:spTree>
    <p:extLst>
      <p:ext uri="{BB962C8B-B14F-4D97-AF65-F5344CB8AC3E}">
        <p14:creationId xmlns:p14="http://schemas.microsoft.com/office/powerpoint/2010/main" val="209466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A98A-F1D7-443C-AC60-98319577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86" y="351380"/>
            <a:ext cx="10716768" cy="859536"/>
          </a:xfrm>
        </p:spPr>
        <p:txBody>
          <a:bodyPr/>
          <a:lstStyle/>
          <a:p>
            <a:r>
              <a:rPr lang="en-US" sz="5400"/>
              <a:t>American Rescue Plan Act –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202AC-5799-4AD0-A110-BDB7B7130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788" y="1420837"/>
            <a:ext cx="10716768" cy="32004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/>
              <a:t>Gov. Scott Recommended an investment of $60M in April 2022, to help Vermonters comply with three-acre requirements.</a:t>
            </a:r>
          </a:p>
          <a:p>
            <a:r>
              <a:rPr lang="en-US" sz="2800"/>
              <a:t>General Assembly appropriated $5.5M in SFY 2022 for this program.</a:t>
            </a:r>
          </a:p>
          <a:p>
            <a:r>
              <a:rPr lang="en-US" sz="2800"/>
              <a:t>General Assembly also appropriated $10M to the Clean Water Board, and they in-turn committed $2.5M to this program*.</a:t>
            </a:r>
          </a:p>
          <a:p>
            <a:r>
              <a:rPr lang="en-US" sz="2800"/>
              <a:t>SFY 2022 - $8M in ARPA available.</a:t>
            </a:r>
          </a:p>
          <a:p>
            <a:endParaRPr lang="en-US" sz="2800"/>
          </a:p>
          <a:p>
            <a:endParaRPr lang="en-US" sz="2800"/>
          </a:p>
          <a:p>
            <a:pPr marL="0" indent="0">
              <a:buNone/>
            </a:pPr>
            <a:r>
              <a:rPr lang="en-US" sz="2000" i="1"/>
              <a:t>*) Note an additional $1M from CWB is supporting ANR’s Green Schools Initiative, which is an independent funding program for school districts to comply with three-acre requirements. 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229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A98A-F1D7-443C-AC60-98319577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86" y="351380"/>
            <a:ext cx="10716768" cy="859536"/>
          </a:xfrm>
        </p:spPr>
        <p:txBody>
          <a:bodyPr/>
          <a:lstStyle/>
          <a:p>
            <a:r>
              <a:rPr lang="en-US" sz="5400"/>
              <a:t>Other Funding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202AC-5799-4AD0-A110-BDB7B7130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59" y="1828800"/>
            <a:ext cx="10716768" cy="32004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Clean Water State Revolving Fund (SRF)</a:t>
            </a:r>
          </a:p>
          <a:p>
            <a:r>
              <a:rPr lang="en-US"/>
              <a:t>Current Intended Use Plan (IUP)</a:t>
            </a:r>
          </a:p>
          <a:p>
            <a:pPr lvl="1"/>
            <a:r>
              <a:rPr lang="en-US"/>
              <a:t>100% loan forgiveness for planning and design (permitting) of “municipally-sponsored” private entity 3-acre projects</a:t>
            </a:r>
          </a:p>
          <a:p>
            <a:r>
              <a:rPr lang="en-US"/>
              <a:t>Green Schools Initiative for Vermont School Districts. </a:t>
            </a:r>
          </a:p>
          <a:p>
            <a:endParaRPr lang="en-US">
              <a:highlight>
                <a:srgbClr val="FFFF00"/>
              </a:highlight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2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AB53E-5848-4D94-97C3-0F19A361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33" y="362947"/>
            <a:ext cx="10716768" cy="859536"/>
          </a:xfrm>
        </p:spPr>
        <p:txBody>
          <a:bodyPr/>
          <a:lstStyle/>
          <a:p>
            <a:r>
              <a:rPr lang="en-US"/>
              <a:t>What is being funded, SFY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B1BF4-F605-402C-BE81-6F83DBB0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10" y="1828800"/>
            <a:ext cx="10716768" cy="3200400"/>
          </a:xfrm>
        </p:spPr>
        <p:txBody>
          <a:bodyPr>
            <a:normAutofit/>
          </a:bodyPr>
          <a:lstStyle/>
          <a:p>
            <a:r>
              <a:rPr lang="en-US"/>
              <a:t>ANR, in the Water Investment Division, is hiring a coordinator for the program. That person will be the point of contact for owners seeking assistance. </a:t>
            </a:r>
          </a:p>
          <a:p>
            <a:r>
              <a:rPr lang="en-US"/>
              <a:t>Select Public Private Partnership projects.</a:t>
            </a:r>
          </a:p>
          <a:p>
            <a:r>
              <a:rPr lang="en-US"/>
              <a:t>Engineering Service Contracts for Permit Obtainment.</a:t>
            </a:r>
          </a:p>
        </p:txBody>
      </p:sp>
    </p:spTree>
    <p:extLst>
      <p:ext uri="{BB962C8B-B14F-4D97-AF65-F5344CB8AC3E}">
        <p14:creationId xmlns:p14="http://schemas.microsoft.com/office/powerpoint/2010/main" val="2313155494"/>
      </p:ext>
    </p:extLst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742EBC9ABB1F4AAEC9B405BA88E3A5" ma:contentTypeVersion="4" ma:contentTypeDescription="Create a new document." ma:contentTypeScope="" ma:versionID="80e4ee6b44b4199d1a07fb3a3dc94894">
  <xsd:schema xmlns:xsd="http://www.w3.org/2001/XMLSchema" xmlns:xs="http://www.w3.org/2001/XMLSchema" xmlns:p="http://schemas.microsoft.com/office/2006/metadata/properties" xmlns:ns2="08501e43-070b-43d5-9895-3466ed7e98bc" xmlns:ns3="955e15ab-9443-4c8e-9a6e-adcff05b5b55" targetNamespace="http://schemas.microsoft.com/office/2006/metadata/properties" ma:root="true" ma:fieldsID="f3739c2cce603ebd9c80db6427644f43" ns2:_="" ns3:_="">
    <xsd:import namespace="08501e43-070b-43d5-9895-3466ed7e98bc"/>
    <xsd:import namespace="955e15ab-9443-4c8e-9a6e-adcff05b5b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01e43-070b-43d5-9895-3466ed7e98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e15ab-9443-4c8e-9a6e-adcff05b5b5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55e15ab-9443-4c8e-9a6e-adcff05b5b55">
      <UserInfo>
        <DisplayName>Monks, Padraic</DisplayName>
        <AccountId>30</AccountId>
        <AccountType/>
      </UserInfo>
      <UserInfo>
        <DisplayName>O'Casey, Elle</DisplayName>
        <AccountId>23</AccountId>
        <AccountType/>
      </UserInfo>
      <UserInfo>
        <DisplayName>Burke, Kevin</DisplayName>
        <AccountId>73</AccountId>
        <AccountType/>
      </UserInfo>
      <UserInfo>
        <DisplayName>Coleman, Sarah</DisplayName>
        <AccountId>70</AccountId>
        <AccountType/>
      </UserInfo>
      <UserInfo>
        <DisplayName>Cousino, Megan</DisplayName>
        <AccountId>58</AccountId>
        <AccountType/>
      </UserInfo>
      <UserInfo>
        <DisplayName>Witters, Christy</DisplayName>
        <AccountId>74</AccountId>
        <AccountType/>
      </UserInfo>
      <UserInfo>
        <DisplayName>Miller, Adam</DisplayName>
        <AccountId>15</AccountId>
        <AccountType/>
      </UserInfo>
      <UserInfo>
        <DisplayName>LaFlamme, Pete</DisplayName>
        <AccountId>75</AccountId>
        <AccountType/>
      </UserInfo>
      <UserInfo>
        <DisplayName>Bird, Emily</DisplayName>
        <AccountId>17</AccountId>
        <AccountType/>
      </UserInfo>
      <UserInfo>
        <DisplayName>Rupe, Marli</DisplayName>
        <AccountId>68</AccountId>
        <AccountType/>
      </UserInfo>
      <UserInfo>
        <DisplayName>Blatt, Eric</DisplayName>
        <AccountId>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EB494D8-F01B-4022-81A6-09341B37C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9C3523-FC2A-43AF-87DE-B21246BFF376}">
  <ds:schemaRefs>
    <ds:schemaRef ds:uri="08501e43-070b-43d5-9895-3466ed7e98bc"/>
    <ds:schemaRef ds:uri="955e15ab-9443-4c8e-9a6e-adcff05b5b5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F5266F1-2D8F-4A02-8BAE-3CF7877F7023}">
  <ds:schemaRefs>
    <ds:schemaRef ds:uri="08501e43-070b-43d5-9895-3466ed7e98bc"/>
    <ds:schemaRef ds:uri="955e15ab-9443-4c8e-9a6e-adcff05b5b5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1247</Words>
  <Application>Microsoft Office PowerPoint</Application>
  <PresentationFormat>Widescreen</PresentationFormat>
  <Paragraphs>141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Franklin Gothic Medium Cond</vt:lpstr>
      <vt:lpstr>Palatino Linotype</vt:lpstr>
      <vt:lpstr>4_Custom Design</vt:lpstr>
      <vt:lpstr>5_Custom Design</vt:lpstr>
      <vt:lpstr>Helping Property Owners Comply with Three-acre Stormwater Requirements</vt:lpstr>
      <vt:lpstr>Agenda</vt:lpstr>
      <vt:lpstr>Are you in the right place?</vt:lpstr>
      <vt:lpstr>Stormwater Requirements from the Vermont Clean Water Act of 2015 </vt:lpstr>
      <vt:lpstr>Stormwater Requirements from the Vermont Clean Water Act of 2015 </vt:lpstr>
      <vt:lpstr>Three acre permitting – sequence of events</vt:lpstr>
      <vt:lpstr>American Rescue Plan Act – Funding</vt:lpstr>
      <vt:lpstr>Other Funding Available</vt:lpstr>
      <vt:lpstr>What is being funded, SFY 2022</vt:lpstr>
      <vt:lpstr>I have a three-acre parcel, can I get help?</vt:lpstr>
      <vt:lpstr>I have a three-acre parcel, can I get help?</vt:lpstr>
      <vt:lpstr>Proposal for Engineering Services Contracts.</vt:lpstr>
      <vt:lpstr>Engineering Service Contracts – Phase I </vt:lpstr>
      <vt:lpstr>How Phase I would work:</vt:lpstr>
      <vt:lpstr>Engineering Service Contracts – Phase II </vt:lpstr>
      <vt:lpstr>How this would work:</vt:lpstr>
      <vt:lpstr>Hold on, what about…</vt:lpstr>
      <vt:lpstr>Additional services from ANR/DEC Divisions</vt:lpstr>
      <vt:lpstr>Question and Answer Session</vt:lpstr>
      <vt:lpstr>Contacts</vt:lpstr>
    </vt:vector>
  </TitlesOfParts>
  <Company>Vermont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AYP</dc:title>
  <dc:creator>Chris Case</dc:creator>
  <cp:lastModifiedBy>O'Casey, Elle</cp:lastModifiedBy>
  <cp:revision>1</cp:revision>
  <dcterms:created xsi:type="dcterms:W3CDTF">2013-09-09T12:35:01Z</dcterms:created>
  <dcterms:modified xsi:type="dcterms:W3CDTF">2021-11-30T21:54:34Z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0x0101002C742EBC9ABB1F4AAEC9B405BA88E3A5</vt:lpwstr>
  </property>
</Properties>
</file>