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1"/>
    <p:sldMasterId id="2147484099" r:id="rId2"/>
  </p:sldMasterIdLst>
  <p:notesMasterIdLst>
    <p:notesMasterId r:id="rId14"/>
  </p:notesMasterIdLst>
  <p:sldIdLst>
    <p:sldId id="256" r:id="rId3"/>
    <p:sldId id="261" r:id="rId4"/>
    <p:sldId id="262" r:id="rId5"/>
    <p:sldId id="264" r:id="rId6"/>
    <p:sldId id="270" r:id="rId7"/>
    <p:sldId id="265" r:id="rId8"/>
    <p:sldId id="268" r:id="rId9"/>
    <p:sldId id="269" r:id="rId10"/>
    <p:sldId id="266" r:id="rId11"/>
    <p:sldId id="263"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3"/>
    <a:srgbClr val="0E4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E2CD0E-3D91-5AA9-9540-23B7A4489546}" v="509" dt="2021-11-08T12:59:33.995"/>
    <p1510:client id="{29D05895-DB5F-4416-9AB0-F8917ACFA786}" v="34" dt="2021-11-09T12:45:31.955"/>
    <p1510:client id="{3F23AEBD-B22D-73D0-5B42-21977B225625}" v="4" dt="2021-11-08T17:38:15.376"/>
    <p1510:client id="{9B6BCCE8-9013-4130-4CAF-3123F13165B2}" v="79" dt="2021-11-08T16:42:41.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1" autoAdjust="0"/>
    <p:restoredTop sz="96101" autoAdjust="0"/>
  </p:normalViewPr>
  <p:slideViewPr>
    <p:cSldViewPr>
      <p:cViewPr varScale="1">
        <p:scale>
          <a:sx n="122" d="100"/>
          <a:sy n="122" d="100"/>
        </p:scale>
        <p:origin x="108" y="168"/>
      </p:cViewPr>
      <p:guideLst>
        <p:guide orient="horz" pos="2160"/>
        <p:guide pos="3840"/>
      </p:guideLst>
    </p:cSldViewPr>
  </p:slideViewPr>
  <p:outlineViewPr>
    <p:cViewPr>
      <p:scale>
        <a:sx n="33" d="100"/>
        <a:sy n="33" d="100"/>
      </p:scale>
      <p:origin x="306" y="67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F2AF2-CBFF-4FED-86F3-177F1B05DCDF}" type="datetimeFigureOut">
              <a:rPr lang="en-US" smtClean="0"/>
              <a:pPr/>
              <a:t>1/27/2022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B8803-8544-4D19-91D6-382B57B7FAF3}" type="slidenum">
              <a:rPr lang="en-US" smtClean="0"/>
              <a:pPr/>
              <a:t>‹#›</a:t>
            </a:fld>
            <a:endParaRPr lang="en-US" dirty="0"/>
          </a:p>
        </p:txBody>
      </p:sp>
    </p:spTree>
    <p:extLst>
      <p:ext uri="{BB962C8B-B14F-4D97-AF65-F5344CB8AC3E}">
        <p14:creationId xmlns:p14="http://schemas.microsoft.com/office/powerpoint/2010/main" val="2617312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Lynnette</a:t>
            </a:r>
          </a:p>
        </p:txBody>
      </p:sp>
      <p:sp>
        <p:nvSpPr>
          <p:cNvPr id="4" name="Slide Number Placeholder 3"/>
          <p:cNvSpPr>
            <a:spLocks noGrp="1"/>
          </p:cNvSpPr>
          <p:nvPr>
            <p:ph type="sldNum" sz="quarter" idx="5"/>
          </p:nvPr>
        </p:nvSpPr>
        <p:spPr/>
        <p:txBody>
          <a:bodyPr/>
          <a:lstStyle/>
          <a:p>
            <a:fld id="{951B8803-8544-4D19-91D6-382B57B7FAF3}" type="slidenum">
              <a:rPr lang="en-US" smtClean="0"/>
              <a:pPr/>
              <a:t>7</a:t>
            </a:fld>
            <a:endParaRPr lang="en-US" dirty="0"/>
          </a:p>
        </p:txBody>
      </p:sp>
    </p:spTree>
    <p:extLst>
      <p:ext uri="{BB962C8B-B14F-4D97-AF65-F5344CB8AC3E}">
        <p14:creationId xmlns:p14="http://schemas.microsoft.com/office/powerpoint/2010/main" val="3502718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Lynnette</a:t>
            </a:r>
          </a:p>
        </p:txBody>
      </p:sp>
      <p:sp>
        <p:nvSpPr>
          <p:cNvPr id="4" name="Slide Number Placeholder 3"/>
          <p:cNvSpPr>
            <a:spLocks noGrp="1"/>
          </p:cNvSpPr>
          <p:nvPr>
            <p:ph type="sldNum" sz="quarter" idx="5"/>
          </p:nvPr>
        </p:nvSpPr>
        <p:spPr/>
        <p:txBody>
          <a:bodyPr/>
          <a:lstStyle/>
          <a:p>
            <a:fld id="{951B8803-8544-4D19-91D6-382B57B7FAF3}" type="slidenum">
              <a:rPr lang="en-US" smtClean="0"/>
              <a:pPr/>
              <a:t>8</a:t>
            </a:fld>
            <a:endParaRPr lang="en-US" dirty="0"/>
          </a:p>
        </p:txBody>
      </p:sp>
    </p:spTree>
    <p:extLst>
      <p:ext uri="{BB962C8B-B14F-4D97-AF65-F5344CB8AC3E}">
        <p14:creationId xmlns:p14="http://schemas.microsoft.com/office/powerpoint/2010/main" val="1652457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54496" y="1408176"/>
            <a:ext cx="5943600" cy="1691640"/>
          </a:xfrm>
        </p:spPr>
        <p:txBody>
          <a:bodyPr>
            <a:noAutofit/>
          </a:bodyPr>
          <a:lstStyle>
            <a:lvl1pPr algn="l">
              <a:defRPr sz="6000">
                <a:latin typeface="Franklin Gothic Medium Cond" panose="020B0606030402020204" pitchFamily="34" charset="0"/>
              </a:defRPr>
            </a:lvl1pPr>
          </a:lstStyle>
          <a:p>
            <a:r>
              <a:rPr lang="en-US" dirty="0"/>
              <a:t>Presentation Title Here</a:t>
            </a:r>
          </a:p>
        </p:txBody>
      </p:sp>
      <p:sp>
        <p:nvSpPr>
          <p:cNvPr id="3" name="Subtitle 2"/>
          <p:cNvSpPr>
            <a:spLocks noGrp="1"/>
          </p:cNvSpPr>
          <p:nvPr>
            <p:ph type="subTitle" idx="1" hasCustomPrompt="1"/>
          </p:nvPr>
        </p:nvSpPr>
        <p:spPr>
          <a:xfrm>
            <a:off x="6254496" y="3364992"/>
            <a:ext cx="5943600" cy="1691640"/>
          </a:xfrm>
        </p:spPr>
        <p:txBody>
          <a:bodyPr>
            <a:normAutofit/>
          </a:bodyPr>
          <a:lstStyle>
            <a:lvl1pPr marL="0" indent="0" algn="l">
              <a:buNone/>
              <a:defRPr sz="2200">
                <a:solidFill>
                  <a:schemeClr val="tx1">
                    <a:tint val="75000"/>
                  </a:schemeClr>
                </a:solidFill>
                <a:latin typeface="Franklin Gothic Medium Cond" panose="020B06060304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Date</a:t>
            </a:r>
          </a:p>
        </p:txBody>
      </p:sp>
    </p:spTree>
    <p:extLst>
      <p:ext uri="{BB962C8B-B14F-4D97-AF65-F5344CB8AC3E}">
        <p14:creationId xmlns:p14="http://schemas.microsoft.com/office/powerpoint/2010/main" val="292199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0AFC9BC6-FC37-41BB-853D-B48683D8A3B0}"/>
              </a:ext>
            </a:extLst>
          </p:cNvPr>
          <p:cNvSpPr>
            <a:spLocks noGrp="1"/>
          </p:cNvSpPr>
          <p:nvPr>
            <p:ph type="title"/>
          </p:nvPr>
        </p:nvSpPr>
        <p:spPr>
          <a:xfrm>
            <a:off x="740664" y="841248"/>
            <a:ext cx="10716768" cy="859536"/>
          </a:xfrm>
          <a:prstGeom prst="rect">
            <a:avLst/>
          </a:prstGeom>
        </p:spPr>
        <p:txBody>
          <a:bodyPr vert="horz" lIns="91440" tIns="45720" rIns="91440" bIns="45720" rtlCol="0" anchor="ctr">
            <a:noAutofit/>
          </a:bodyPr>
          <a:lstStyle/>
          <a:p>
            <a:r>
              <a:rPr lang="en-US" dirty="0"/>
              <a:t>Click to edit Master title style</a:t>
            </a:r>
          </a:p>
        </p:txBody>
      </p:sp>
      <p:sp>
        <p:nvSpPr>
          <p:cNvPr id="4" name="Text Placeholder 2">
            <a:extLst>
              <a:ext uri="{FF2B5EF4-FFF2-40B4-BE49-F238E27FC236}">
                <a16:creationId xmlns:a16="http://schemas.microsoft.com/office/drawing/2014/main" id="{CC60E8E6-719A-469F-BFA4-72FBEFF70C48}"/>
              </a:ext>
            </a:extLst>
          </p:cNvPr>
          <p:cNvSpPr>
            <a:spLocks noGrp="1"/>
          </p:cNvSpPr>
          <p:nvPr>
            <p:ph idx="1" hasCustomPrompt="1"/>
          </p:nvPr>
        </p:nvSpPr>
        <p:spPr>
          <a:xfrm>
            <a:off x="740664" y="2039112"/>
            <a:ext cx="10716768" cy="3200400"/>
          </a:xfrm>
          <a:prstGeom prst="rect">
            <a:avLst/>
          </a:prstGeom>
        </p:spPr>
        <p:txBody>
          <a:bodyPr vert="horz" lIns="91440" tIns="45720" rIns="91440" bIns="45720" rtlCol="0">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prstClr val="black"/>
                </a:solidFill>
                <a:effectLst/>
                <a:uLnTx/>
                <a:uFillTx/>
                <a:latin typeface="Franklin Gothic Book"/>
                <a:ea typeface="+mn-ea"/>
                <a:cs typeface="+mn-cs"/>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Franklin Gothic Book"/>
                <a:ea typeface="+mn-ea"/>
                <a:cs typeface="+mn-cs"/>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Franklin Gothic Book"/>
                <a:ea typeface="+mn-ea"/>
                <a:cs typeface="+mn-cs"/>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a:ea typeface="+mn-ea"/>
                <a:cs typeface="+mn-cs"/>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Franklin Gothic Book"/>
                <a:ea typeface="+mn-ea"/>
                <a:cs typeface="+mn-cs"/>
              </a:rPr>
              <a:t>Fifth level</a:t>
            </a:r>
          </a:p>
        </p:txBody>
      </p:sp>
    </p:spTree>
    <p:extLst>
      <p:ext uri="{BB962C8B-B14F-4D97-AF65-F5344CB8AC3E}">
        <p14:creationId xmlns:p14="http://schemas.microsoft.com/office/powerpoint/2010/main" val="168097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54496" y="1408176"/>
            <a:ext cx="5943600" cy="1691640"/>
          </a:xfrm>
        </p:spPr>
        <p:txBody>
          <a:bodyPr/>
          <a:lstStyle>
            <a:lvl1pPr>
              <a:defRPr/>
            </a:lvl1pPr>
          </a:lstStyle>
          <a:p>
            <a:r>
              <a:rPr lang="en-US" dirty="0"/>
              <a:t>Presentation Title Here</a:t>
            </a:r>
          </a:p>
        </p:txBody>
      </p:sp>
      <p:sp>
        <p:nvSpPr>
          <p:cNvPr id="3" name="Subtitle 2"/>
          <p:cNvSpPr>
            <a:spLocks noGrp="1"/>
          </p:cNvSpPr>
          <p:nvPr>
            <p:ph type="subTitle" idx="1" hasCustomPrompt="1"/>
          </p:nvPr>
        </p:nvSpPr>
        <p:spPr>
          <a:xfrm>
            <a:off x="6254496" y="3364992"/>
            <a:ext cx="5943600" cy="1691640"/>
          </a:xfrm>
        </p:spPr>
        <p:txBody>
          <a:bodyPr>
            <a:normAutofit/>
          </a:bodyPr>
          <a:lstStyle>
            <a:lvl1pPr marL="0" indent="0" algn="l">
              <a:buNone/>
              <a:defRPr sz="2200">
                <a:solidFill>
                  <a:schemeClr val="bg1"/>
                </a:solidFill>
                <a:latin typeface="Franklin Gothic Medium Cond" panose="020B06060304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Date</a:t>
            </a:r>
          </a:p>
        </p:txBody>
      </p:sp>
    </p:spTree>
    <p:extLst>
      <p:ext uri="{BB962C8B-B14F-4D97-AF65-F5344CB8AC3E}">
        <p14:creationId xmlns:p14="http://schemas.microsoft.com/office/powerpoint/2010/main" val="109189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1857906-E849-44E4-9822-FBC3D0C565CB}"/>
              </a:ext>
            </a:extLst>
          </p:cNvPr>
          <p:cNvSpPr>
            <a:spLocks noGrp="1"/>
          </p:cNvSpPr>
          <p:nvPr>
            <p:ph type="title"/>
          </p:nvPr>
        </p:nvSpPr>
        <p:spPr>
          <a:xfrm>
            <a:off x="740664" y="841248"/>
            <a:ext cx="10716768" cy="859536"/>
          </a:xfrm>
          <a:prstGeom prst="rect">
            <a:avLst/>
          </a:prstGeom>
        </p:spPr>
        <p:txBody>
          <a:bodyPr vert="horz" lIns="91440" tIns="45720" rIns="91440" bIns="45720" rtlCol="0" anchor="ctr">
            <a:noAutofit/>
          </a:bodyPr>
          <a:lstStyle/>
          <a:p>
            <a:r>
              <a:rPr lang="en-US" dirty="0"/>
              <a:t>Click to edit Master title style</a:t>
            </a:r>
          </a:p>
        </p:txBody>
      </p:sp>
      <p:sp>
        <p:nvSpPr>
          <p:cNvPr id="4" name="Text Placeholder 2">
            <a:extLst>
              <a:ext uri="{FF2B5EF4-FFF2-40B4-BE49-F238E27FC236}">
                <a16:creationId xmlns:a16="http://schemas.microsoft.com/office/drawing/2014/main" id="{7D55494A-9009-48D1-AB82-58159F028EE4}"/>
              </a:ext>
            </a:extLst>
          </p:cNvPr>
          <p:cNvSpPr>
            <a:spLocks noGrp="1"/>
          </p:cNvSpPr>
          <p:nvPr>
            <p:ph idx="1" hasCustomPrompt="1"/>
          </p:nvPr>
        </p:nvSpPr>
        <p:spPr>
          <a:xfrm>
            <a:off x="740664" y="2039112"/>
            <a:ext cx="10716768" cy="3200400"/>
          </a:xfrm>
          <a:prstGeom prst="rect">
            <a:avLst/>
          </a:prstGeom>
        </p:spPr>
        <p:txBody>
          <a:bodyPr vert="horz" lIns="91440" tIns="45720" rIns="91440" bIns="45720" rtlCol="0">
            <a:norm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lvl1pPr>
            <a:lvl2pPr marL="742950" marR="0" indent="-285750" algn="l" defTabSz="914400" rtl="0" eaLnBrk="1" fontAlgn="auto" latinLnBrk="0" hangingPunct="1">
              <a:lnSpc>
                <a:spcPct val="100000"/>
              </a:lnSpc>
              <a:spcBef>
                <a:spcPct val="20000"/>
              </a:spcBef>
              <a:spcAft>
                <a:spcPts val="0"/>
              </a:spcAft>
              <a:buClrTx/>
              <a:buSzTx/>
              <a:buFont typeface="Arial" pitchFamily="34" charset="0"/>
              <a:buChar char="–"/>
              <a:tabLst/>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3pPr>
            <a:lvl4pPr marL="16002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a:ln>
                  <a:noFill/>
                </a:ln>
                <a:solidFill>
                  <a:srgbClr val="FFFFFF"/>
                </a:solidFill>
                <a:effectLst/>
                <a:uLnTx/>
                <a:uFillTx/>
                <a:latin typeface="Franklin Gothic Book"/>
                <a:ea typeface="+mn-ea"/>
                <a:cs typeface="+mn-cs"/>
              </a:rPr>
              <a:t>Click to edit Master text styles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FFFFFF"/>
                </a:solidFill>
                <a:effectLst/>
                <a:uLnTx/>
                <a:uFillTx/>
                <a:latin typeface="Franklin Gothic Book"/>
                <a:ea typeface="+mn-ea"/>
                <a:cs typeface="+mn-cs"/>
              </a:rPr>
              <a:t>Second level</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FFFFFF"/>
                </a:solidFill>
                <a:effectLst/>
                <a:uLnTx/>
                <a:uFillTx/>
                <a:latin typeface="Franklin Gothic Book"/>
                <a:ea typeface="+mn-ea"/>
                <a:cs typeface="+mn-cs"/>
              </a:rPr>
              <a:t>Third level</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FFFFFF"/>
                </a:solidFill>
                <a:effectLst/>
                <a:uLnTx/>
                <a:uFillTx/>
                <a:latin typeface="Franklin Gothic Book"/>
                <a:ea typeface="+mn-ea"/>
                <a:cs typeface="+mn-cs"/>
              </a:rPr>
              <a:t>Fourth level</a:t>
            </a:r>
          </a:p>
          <a:p>
            <a:pPr marL="2057400" marR="0" lvl="4"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rgbClr val="FFFFFF"/>
                </a:solidFill>
                <a:effectLst/>
                <a:uLnTx/>
                <a:uFillTx/>
                <a:latin typeface="Franklin Gothic Book"/>
                <a:ea typeface="+mn-ea"/>
                <a:cs typeface="+mn-cs"/>
              </a:rPr>
              <a:t>Fifth level</a:t>
            </a:r>
          </a:p>
        </p:txBody>
      </p:sp>
    </p:spTree>
    <p:extLst>
      <p:ext uri="{BB962C8B-B14F-4D97-AF65-F5344CB8AC3E}">
        <p14:creationId xmlns:p14="http://schemas.microsoft.com/office/powerpoint/2010/main" val="2994674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FEFE3"/>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D7A469-A15D-4949-A722-46EC48DAF48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740664" y="841248"/>
            <a:ext cx="10716768" cy="85953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40664" y="2039112"/>
            <a:ext cx="10716768" cy="32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1CC74FD-581E-4A29-9196-E6351768067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505606" y="6279642"/>
            <a:ext cx="2432304" cy="304038"/>
          </a:xfrm>
          <a:prstGeom prst="rect">
            <a:avLst/>
          </a:prstGeom>
        </p:spPr>
      </p:pic>
    </p:spTree>
    <p:extLst>
      <p:ext uri="{BB962C8B-B14F-4D97-AF65-F5344CB8AC3E}">
        <p14:creationId xmlns:p14="http://schemas.microsoft.com/office/powerpoint/2010/main" val="3443159037"/>
      </p:ext>
    </p:extLst>
  </p:cSld>
  <p:clrMap bg1="lt1" tx1="dk1" bg2="lt2" tx2="dk2" accent1="accent1" accent2="accent2" accent3="accent3" accent4="accent4" accent5="accent5" accent6="accent6" hlink="hlink" folHlink="folHlink"/>
  <p:sldLayoutIdLst>
    <p:sldLayoutId id="2147484097" r:id="rId1"/>
    <p:sldLayoutId id="2147484098" r:id="rId2"/>
  </p:sldLayoutIdLst>
  <p:txStyles>
    <p:titleStyle>
      <a:lvl1pPr algn="l" defTabSz="914400" rtl="0" eaLnBrk="1" latinLnBrk="0" hangingPunct="1">
        <a:spcBef>
          <a:spcPct val="0"/>
        </a:spcBef>
        <a:buNone/>
        <a:defRPr sz="6000" kern="1200">
          <a:solidFill>
            <a:schemeClr val="tx1"/>
          </a:solidFill>
          <a:latin typeface="Franklin Gothic Medium Cond" panose="020B06060304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897719-68DA-4F01-8882-A661CDA70E4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740664" y="841248"/>
            <a:ext cx="10716768" cy="85953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40664" y="2039112"/>
            <a:ext cx="10716768" cy="32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1CB5E529-6FEC-4F4B-B0E6-5CEC0D8D77F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505606" y="6279642"/>
            <a:ext cx="2432304" cy="304038"/>
          </a:xfrm>
          <a:prstGeom prst="rect">
            <a:avLst/>
          </a:prstGeom>
        </p:spPr>
      </p:pic>
    </p:spTree>
    <p:extLst>
      <p:ext uri="{BB962C8B-B14F-4D97-AF65-F5344CB8AC3E}">
        <p14:creationId xmlns:p14="http://schemas.microsoft.com/office/powerpoint/2010/main" val="416621374"/>
      </p:ext>
    </p:extLst>
  </p:cSld>
  <p:clrMap bg1="lt1" tx1="dk1" bg2="lt2" tx2="dk2" accent1="accent1" accent2="accent2" accent3="accent3" accent4="accent4" accent5="accent5" accent6="accent6" hlink="hlink" folHlink="folHlink"/>
  <p:sldLayoutIdLst>
    <p:sldLayoutId id="2147484100" r:id="rId1"/>
    <p:sldLayoutId id="2147484101" r:id="rId2"/>
  </p:sldLayoutIdLst>
  <p:txStyles>
    <p:titleStyle>
      <a:lvl1pPr algn="l" defTabSz="914400" rtl="0" eaLnBrk="1" latinLnBrk="0" hangingPunct="1">
        <a:spcBef>
          <a:spcPct val="0"/>
        </a:spcBef>
        <a:buNone/>
        <a:defRPr sz="6000" kern="1200">
          <a:solidFill>
            <a:schemeClr val="bg1">
              <a:lumMod val="95000"/>
            </a:schemeClr>
          </a:solidFill>
          <a:latin typeface="Franklin Gothic Medium Cond" panose="020B06060304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my.Polaczyk@vermon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B1CA-41AD-450B-BB4E-BB9F37BCE3A6}"/>
              </a:ext>
            </a:extLst>
          </p:cNvPr>
          <p:cNvSpPr>
            <a:spLocks noGrp="1"/>
          </p:cNvSpPr>
          <p:nvPr>
            <p:ph type="ctrTitle"/>
          </p:nvPr>
        </p:nvSpPr>
        <p:spPr>
          <a:xfrm>
            <a:off x="457200" y="1408176"/>
            <a:ext cx="11740896" cy="1691640"/>
          </a:xfrm>
        </p:spPr>
        <p:txBody>
          <a:bodyPr/>
          <a:lstStyle/>
          <a:p>
            <a:r>
              <a:rPr lang="en-US" dirty="0"/>
              <a:t>Vermont’s American Rescue Plan Act Program to Abate Combined Sewer Overflows</a:t>
            </a:r>
          </a:p>
        </p:txBody>
      </p:sp>
      <p:sp>
        <p:nvSpPr>
          <p:cNvPr id="3" name="Subtitle 2">
            <a:extLst>
              <a:ext uri="{FF2B5EF4-FFF2-40B4-BE49-F238E27FC236}">
                <a16:creationId xmlns:a16="http://schemas.microsoft.com/office/drawing/2014/main" id="{281B965D-9C76-408B-BC13-DB98B6E0E508}"/>
              </a:ext>
            </a:extLst>
          </p:cNvPr>
          <p:cNvSpPr>
            <a:spLocks noGrp="1"/>
          </p:cNvSpPr>
          <p:nvPr>
            <p:ph type="subTitle" idx="1"/>
          </p:nvPr>
        </p:nvSpPr>
        <p:spPr>
          <a:xfrm>
            <a:off x="4267200" y="3657600"/>
            <a:ext cx="7932821" cy="1691640"/>
          </a:xfrm>
        </p:spPr>
        <p:txBody>
          <a:bodyPr>
            <a:normAutofit fontScale="92500"/>
          </a:bodyPr>
          <a:lstStyle/>
          <a:p>
            <a:r>
              <a:rPr lang="en-US" dirty="0"/>
              <a:t>11/9/2021</a:t>
            </a:r>
          </a:p>
          <a:p>
            <a:endParaRPr lang="en-US" dirty="0"/>
          </a:p>
          <a:p>
            <a:r>
              <a:rPr lang="en-US" dirty="0"/>
              <a:t>Tom Brown, Padraic Monks, Lynnette Claudon – Water Infrastructure Division</a:t>
            </a:r>
          </a:p>
          <a:p>
            <a:r>
              <a:rPr lang="en-US" dirty="0"/>
              <a:t> Amy Polaczyk – Watershed Management Division</a:t>
            </a:r>
          </a:p>
        </p:txBody>
      </p:sp>
    </p:spTree>
    <p:extLst>
      <p:ext uri="{BB962C8B-B14F-4D97-AF65-F5344CB8AC3E}">
        <p14:creationId xmlns:p14="http://schemas.microsoft.com/office/powerpoint/2010/main" val="330947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FDC4AD-A16D-428B-8FD1-6AE1B38D4630}"/>
              </a:ext>
            </a:extLst>
          </p:cNvPr>
          <p:cNvSpPr>
            <a:spLocks noGrp="1"/>
          </p:cNvSpPr>
          <p:nvPr>
            <p:ph type="title"/>
          </p:nvPr>
        </p:nvSpPr>
        <p:spPr>
          <a:xfrm>
            <a:off x="737616" y="533400"/>
            <a:ext cx="10716768" cy="859536"/>
          </a:xfrm>
        </p:spPr>
        <p:txBody>
          <a:bodyPr/>
          <a:lstStyle/>
          <a:p>
            <a:r>
              <a:rPr lang="en-US" dirty="0"/>
              <a:t>When to Apply</a:t>
            </a:r>
          </a:p>
        </p:txBody>
      </p:sp>
      <p:graphicFrame>
        <p:nvGraphicFramePr>
          <p:cNvPr id="6" name="Table 4">
            <a:extLst>
              <a:ext uri="{FF2B5EF4-FFF2-40B4-BE49-F238E27FC236}">
                <a16:creationId xmlns:a16="http://schemas.microsoft.com/office/drawing/2014/main" id="{C523E4F7-FE73-4B74-B259-B077F518052E}"/>
              </a:ext>
            </a:extLst>
          </p:cNvPr>
          <p:cNvGraphicFramePr>
            <a:graphicFrameLocks noGrp="1"/>
          </p:cNvGraphicFramePr>
          <p:nvPr>
            <p:ph idx="1"/>
            <p:extLst>
              <p:ext uri="{D42A27DB-BD31-4B8C-83A1-F6EECF244321}">
                <p14:modId xmlns:p14="http://schemas.microsoft.com/office/powerpoint/2010/main" val="1835553864"/>
              </p:ext>
            </p:extLst>
          </p:nvPr>
        </p:nvGraphicFramePr>
        <p:xfrm>
          <a:off x="852256" y="1825625"/>
          <a:ext cx="10501544" cy="2926080"/>
        </p:xfrm>
        <a:graphic>
          <a:graphicData uri="http://schemas.openxmlformats.org/drawingml/2006/table">
            <a:tbl>
              <a:tblPr firstRow="1" bandRow="1">
                <a:tableStyleId>{5C22544A-7EE6-4342-B048-85BDC9FD1C3A}</a:tableStyleId>
              </a:tblPr>
              <a:tblGrid>
                <a:gridCol w="2271944">
                  <a:extLst>
                    <a:ext uri="{9D8B030D-6E8A-4147-A177-3AD203B41FA5}">
                      <a16:colId xmlns:a16="http://schemas.microsoft.com/office/drawing/2014/main" val="2151258793"/>
                    </a:ext>
                  </a:extLst>
                </a:gridCol>
                <a:gridCol w="2971800">
                  <a:extLst>
                    <a:ext uri="{9D8B030D-6E8A-4147-A177-3AD203B41FA5}">
                      <a16:colId xmlns:a16="http://schemas.microsoft.com/office/drawing/2014/main" val="860859093"/>
                    </a:ext>
                  </a:extLst>
                </a:gridCol>
                <a:gridCol w="2628900">
                  <a:extLst>
                    <a:ext uri="{9D8B030D-6E8A-4147-A177-3AD203B41FA5}">
                      <a16:colId xmlns:a16="http://schemas.microsoft.com/office/drawing/2014/main" val="1450264539"/>
                    </a:ext>
                  </a:extLst>
                </a:gridCol>
                <a:gridCol w="2628900">
                  <a:extLst>
                    <a:ext uri="{9D8B030D-6E8A-4147-A177-3AD203B41FA5}">
                      <a16:colId xmlns:a16="http://schemas.microsoft.com/office/drawing/2014/main" val="3915078828"/>
                    </a:ext>
                  </a:extLst>
                </a:gridCol>
              </a:tblGrid>
              <a:tr h="370840">
                <a:tc>
                  <a:txBody>
                    <a:bodyPr/>
                    <a:lstStyle/>
                    <a:p>
                      <a:r>
                        <a:rPr lang="en-US" dirty="0"/>
                        <a:t>State Fiscal Year</a:t>
                      </a:r>
                    </a:p>
                  </a:txBody>
                  <a:tcPr/>
                </a:tc>
                <a:tc>
                  <a:txBody>
                    <a:bodyPr/>
                    <a:lstStyle/>
                    <a:p>
                      <a:r>
                        <a:rPr lang="en-US" dirty="0"/>
                        <a:t>Priority List Application Deadline</a:t>
                      </a:r>
                    </a:p>
                  </a:txBody>
                  <a:tcPr/>
                </a:tc>
                <a:tc>
                  <a:txBody>
                    <a:bodyPr/>
                    <a:lstStyle/>
                    <a:p>
                      <a:r>
                        <a:rPr lang="en-US" dirty="0"/>
                        <a:t>Typical Intended Use Plan State Date</a:t>
                      </a:r>
                    </a:p>
                  </a:txBody>
                  <a:tcPr/>
                </a:tc>
                <a:tc>
                  <a:txBody>
                    <a:bodyPr/>
                    <a:lstStyle/>
                    <a:p>
                      <a:r>
                        <a:rPr lang="en-US" dirty="0"/>
                        <a:t>Typical Intended Use Plan End Date</a:t>
                      </a:r>
                    </a:p>
                  </a:txBody>
                  <a:tcPr/>
                </a:tc>
                <a:extLst>
                  <a:ext uri="{0D108BD9-81ED-4DB2-BD59-A6C34878D82A}">
                    <a16:rowId xmlns:a16="http://schemas.microsoft.com/office/drawing/2014/main" val="3257895193"/>
                  </a:ext>
                </a:extLst>
              </a:tr>
              <a:tr h="370840">
                <a:tc>
                  <a:txBody>
                    <a:bodyPr/>
                    <a:lstStyle/>
                    <a:p>
                      <a:r>
                        <a:rPr lang="en-US" sz="4400" dirty="0"/>
                        <a:t>SFY 22</a:t>
                      </a:r>
                    </a:p>
                  </a:txBody>
                  <a:tcPr/>
                </a:tc>
                <a:tc>
                  <a:txBody>
                    <a:bodyPr/>
                    <a:lstStyle/>
                    <a:p>
                      <a:r>
                        <a:rPr lang="en-US" sz="2400" dirty="0"/>
                        <a:t>December 2021</a:t>
                      </a:r>
                    </a:p>
                  </a:txBody>
                  <a:tcPr/>
                </a:tc>
                <a:tc>
                  <a:txBody>
                    <a:bodyPr/>
                    <a:lstStyle/>
                    <a:p>
                      <a:r>
                        <a:rPr lang="en-US" dirty="0"/>
                        <a:t>Current IUP (now) &amp; Amended IUP (TBD)</a:t>
                      </a:r>
                    </a:p>
                  </a:txBody>
                  <a:tcPr/>
                </a:tc>
                <a:tc>
                  <a:txBody>
                    <a:bodyPr/>
                    <a:lstStyle/>
                    <a:p>
                      <a:r>
                        <a:rPr lang="en-US" sz="3200" dirty="0"/>
                        <a:t>June 30, 2022</a:t>
                      </a:r>
                    </a:p>
                  </a:txBody>
                  <a:tcPr/>
                </a:tc>
                <a:extLst>
                  <a:ext uri="{0D108BD9-81ED-4DB2-BD59-A6C34878D82A}">
                    <a16:rowId xmlns:a16="http://schemas.microsoft.com/office/drawing/2014/main" val="421911040"/>
                  </a:ext>
                </a:extLst>
              </a:tr>
              <a:tr h="370840">
                <a:tc>
                  <a:txBody>
                    <a:bodyPr/>
                    <a:lstStyle/>
                    <a:p>
                      <a:r>
                        <a:rPr lang="en-US" sz="4400" dirty="0"/>
                        <a:t>SFY 23</a:t>
                      </a:r>
                    </a:p>
                  </a:txBody>
                  <a:tcPr/>
                </a:tc>
                <a:tc>
                  <a:txBody>
                    <a:bodyPr/>
                    <a:lstStyle/>
                    <a:p>
                      <a:r>
                        <a:rPr lang="en-US" sz="2400" dirty="0"/>
                        <a:t>Late February 2022</a:t>
                      </a:r>
                    </a:p>
                  </a:txBody>
                  <a:tcPr/>
                </a:tc>
                <a:tc>
                  <a:txBody>
                    <a:bodyPr/>
                    <a:lstStyle/>
                    <a:p>
                      <a:r>
                        <a:rPr lang="en-US" sz="3200" dirty="0"/>
                        <a:t>July 1, 2022</a:t>
                      </a:r>
                    </a:p>
                  </a:txBody>
                  <a:tcPr/>
                </a:tc>
                <a:tc>
                  <a:txBody>
                    <a:bodyPr/>
                    <a:lstStyle/>
                    <a:p>
                      <a:r>
                        <a:rPr lang="en-US" sz="3200" dirty="0"/>
                        <a:t>June 30, 2023</a:t>
                      </a:r>
                    </a:p>
                  </a:txBody>
                  <a:tcPr/>
                </a:tc>
                <a:extLst>
                  <a:ext uri="{0D108BD9-81ED-4DB2-BD59-A6C34878D82A}">
                    <a16:rowId xmlns:a16="http://schemas.microsoft.com/office/drawing/2014/main" val="3762717701"/>
                  </a:ext>
                </a:extLst>
              </a:tr>
              <a:tr h="370840">
                <a:tc>
                  <a:txBody>
                    <a:bodyPr/>
                    <a:lstStyle/>
                    <a:p>
                      <a:r>
                        <a:rPr lang="en-US" sz="4400" dirty="0"/>
                        <a:t>SFY 24</a:t>
                      </a:r>
                    </a:p>
                  </a:txBody>
                  <a:tcPr/>
                </a:tc>
                <a:tc>
                  <a:txBody>
                    <a:bodyPr/>
                    <a:lstStyle/>
                    <a:p>
                      <a:r>
                        <a:rPr lang="en-US" sz="2400" dirty="0"/>
                        <a:t>Late February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July 1, 2023</a:t>
                      </a:r>
                    </a:p>
                  </a:txBody>
                  <a:tcPr/>
                </a:tc>
                <a:tc>
                  <a:txBody>
                    <a:bodyPr/>
                    <a:lstStyle/>
                    <a:p>
                      <a:r>
                        <a:rPr lang="en-US" sz="3200" dirty="0"/>
                        <a:t>June 30, 2024</a:t>
                      </a:r>
                    </a:p>
                  </a:txBody>
                  <a:tcPr/>
                </a:tc>
                <a:extLst>
                  <a:ext uri="{0D108BD9-81ED-4DB2-BD59-A6C34878D82A}">
                    <a16:rowId xmlns:a16="http://schemas.microsoft.com/office/drawing/2014/main" val="2462021034"/>
                  </a:ext>
                </a:extLst>
              </a:tr>
            </a:tbl>
          </a:graphicData>
        </a:graphic>
      </p:graphicFrame>
    </p:spTree>
    <p:extLst>
      <p:ext uri="{BB962C8B-B14F-4D97-AF65-F5344CB8AC3E}">
        <p14:creationId xmlns:p14="http://schemas.microsoft.com/office/powerpoint/2010/main" val="419984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BEF7-9665-44A7-8672-DD7B3E34D1C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C6D38BDB-F826-4DE9-86A9-511401BB9D91}"/>
              </a:ext>
            </a:extLst>
          </p:cNvPr>
          <p:cNvSpPr>
            <a:spLocks noGrp="1"/>
          </p:cNvSpPr>
          <p:nvPr>
            <p:ph idx="1"/>
          </p:nvPr>
        </p:nvSpPr>
        <p:spPr/>
        <p:txBody>
          <a:bodyPr/>
          <a:lstStyle/>
          <a:p>
            <a:pPr marL="0" indent="0">
              <a:buNone/>
            </a:pPr>
            <a:r>
              <a:rPr lang="en-US" dirty="0">
                <a:hlinkClick r:id="rId2"/>
              </a:rPr>
              <a:t>Amy.Polaczyk@vermont.gov</a:t>
            </a:r>
            <a:endParaRPr lang="en-US" dirty="0"/>
          </a:p>
          <a:p>
            <a:pPr marL="0" indent="0">
              <a:buNone/>
            </a:pPr>
            <a:endParaRPr lang="en-US" dirty="0"/>
          </a:p>
        </p:txBody>
      </p:sp>
    </p:spTree>
    <p:extLst>
      <p:ext uri="{BB962C8B-B14F-4D97-AF65-F5344CB8AC3E}">
        <p14:creationId xmlns:p14="http://schemas.microsoft.com/office/powerpoint/2010/main" val="424527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FDC4AD-A16D-428B-8FD1-6AE1B38D4630}"/>
              </a:ext>
            </a:extLst>
          </p:cNvPr>
          <p:cNvSpPr>
            <a:spLocks noGrp="1"/>
          </p:cNvSpPr>
          <p:nvPr>
            <p:ph type="title"/>
          </p:nvPr>
        </p:nvSpPr>
        <p:spPr/>
        <p:txBody>
          <a:bodyPr/>
          <a:lstStyle/>
          <a:p>
            <a:r>
              <a:rPr lang="en-US" dirty="0"/>
              <a:t>Introductions</a:t>
            </a:r>
          </a:p>
        </p:txBody>
      </p:sp>
      <p:sp>
        <p:nvSpPr>
          <p:cNvPr id="5" name="Content Placeholder 4">
            <a:extLst>
              <a:ext uri="{FF2B5EF4-FFF2-40B4-BE49-F238E27FC236}">
                <a16:creationId xmlns:a16="http://schemas.microsoft.com/office/drawing/2014/main" id="{D2FB01AC-23DD-4F26-B66A-CC43F0EFAE92}"/>
              </a:ext>
            </a:extLst>
          </p:cNvPr>
          <p:cNvSpPr>
            <a:spLocks noGrp="1"/>
          </p:cNvSpPr>
          <p:nvPr>
            <p:ph idx="1"/>
          </p:nvPr>
        </p:nvSpPr>
        <p:spPr>
          <a:xfrm>
            <a:off x="228600" y="2039112"/>
            <a:ext cx="11887200" cy="3200400"/>
          </a:xfrm>
        </p:spPr>
        <p:txBody>
          <a:bodyPr vert="horz" lIns="91440" tIns="45720" rIns="91440" bIns="45720" rtlCol="0" anchor="t">
            <a:normAutofit/>
          </a:bodyPr>
          <a:lstStyle/>
          <a:p>
            <a:r>
              <a:rPr lang="en-US" dirty="0"/>
              <a:t>Amy Polaczyk, Manager, Wastewater Program, WSMD</a:t>
            </a:r>
          </a:p>
          <a:p>
            <a:r>
              <a:rPr lang="en-US" dirty="0"/>
              <a:t>Padraic Monks, Manager, Water Infrastructure Finance Program, Water Investment Division (WID)</a:t>
            </a:r>
          </a:p>
          <a:p>
            <a:r>
              <a:rPr lang="en-US" dirty="0"/>
              <a:t>Tom Brown, CWSRF Project Developer, WID</a:t>
            </a:r>
          </a:p>
          <a:p>
            <a:r>
              <a:rPr lang="en-US" dirty="0"/>
              <a:t>Lynnette Claudon, Chief Pollution Control Design Engineer, WID</a:t>
            </a:r>
          </a:p>
        </p:txBody>
      </p:sp>
    </p:spTree>
    <p:extLst>
      <p:ext uri="{BB962C8B-B14F-4D97-AF65-F5344CB8AC3E}">
        <p14:creationId xmlns:p14="http://schemas.microsoft.com/office/powerpoint/2010/main" val="85951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FDC4AD-A16D-428B-8FD1-6AE1B38D4630}"/>
              </a:ext>
            </a:extLst>
          </p:cNvPr>
          <p:cNvSpPr>
            <a:spLocks noGrp="1"/>
          </p:cNvSpPr>
          <p:nvPr>
            <p:ph type="title"/>
          </p:nvPr>
        </p:nvSpPr>
        <p:spPr>
          <a:xfrm>
            <a:off x="457200" y="990600"/>
            <a:ext cx="3678936" cy="859536"/>
          </a:xfrm>
        </p:spPr>
        <p:txBody>
          <a:bodyPr/>
          <a:lstStyle/>
          <a:p>
            <a:r>
              <a:rPr lang="en-US" dirty="0"/>
              <a:t>CSO background</a:t>
            </a:r>
          </a:p>
        </p:txBody>
      </p:sp>
      <p:graphicFrame>
        <p:nvGraphicFramePr>
          <p:cNvPr id="3" name="Table 2">
            <a:extLst>
              <a:ext uri="{FF2B5EF4-FFF2-40B4-BE49-F238E27FC236}">
                <a16:creationId xmlns:a16="http://schemas.microsoft.com/office/drawing/2014/main" id="{AC51D2E1-AD39-472D-BEAB-61A44211A33D}"/>
              </a:ext>
            </a:extLst>
          </p:cNvPr>
          <p:cNvGraphicFramePr>
            <a:graphicFrameLocks noGrp="1"/>
          </p:cNvGraphicFramePr>
          <p:nvPr>
            <p:extLst>
              <p:ext uri="{D42A27DB-BD31-4B8C-83A1-F6EECF244321}">
                <p14:modId xmlns:p14="http://schemas.microsoft.com/office/powerpoint/2010/main" val="693041705"/>
              </p:ext>
            </p:extLst>
          </p:nvPr>
        </p:nvGraphicFramePr>
        <p:xfrm>
          <a:off x="4267200" y="152400"/>
          <a:ext cx="6949440" cy="6025714"/>
        </p:xfrm>
        <a:graphic>
          <a:graphicData uri="http://schemas.openxmlformats.org/drawingml/2006/table">
            <a:tbl>
              <a:tblPr>
                <a:tableStyleId>{B301B821-A1FF-4177-AEE7-76D212191A09}</a:tableStyleId>
              </a:tblPr>
              <a:tblGrid>
                <a:gridCol w="2690109">
                  <a:extLst>
                    <a:ext uri="{9D8B030D-6E8A-4147-A177-3AD203B41FA5}">
                      <a16:colId xmlns:a16="http://schemas.microsoft.com/office/drawing/2014/main" val="1362429799"/>
                    </a:ext>
                  </a:extLst>
                </a:gridCol>
                <a:gridCol w="2241749">
                  <a:extLst>
                    <a:ext uri="{9D8B030D-6E8A-4147-A177-3AD203B41FA5}">
                      <a16:colId xmlns:a16="http://schemas.microsoft.com/office/drawing/2014/main" val="2821143111"/>
                    </a:ext>
                  </a:extLst>
                </a:gridCol>
                <a:gridCol w="2017582">
                  <a:extLst>
                    <a:ext uri="{9D8B030D-6E8A-4147-A177-3AD203B41FA5}">
                      <a16:colId xmlns:a16="http://schemas.microsoft.com/office/drawing/2014/main" val="221528357"/>
                    </a:ext>
                  </a:extLst>
                </a:gridCol>
              </a:tblGrid>
              <a:tr h="423536">
                <a:tc>
                  <a:txBody>
                    <a:bodyPr/>
                    <a:lstStyle/>
                    <a:p>
                      <a:pPr algn="ctr" fontAlgn="ctr"/>
                      <a:r>
                        <a:rPr lang="en-US" sz="1800" b="1" u="none" strike="noStrike" dirty="0">
                          <a:effectLst/>
                        </a:rPr>
                        <a:t>Facility Name</a:t>
                      </a:r>
                      <a:endParaRPr lang="en-US" sz="1800" b="1" i="0" u="none" strike="noStrike" dirty="0">
                        <a:solidFill>
                          <a:srgbClr val="000000"/>
                        </a:solidFill>
                        <a:effectLst/>
                        <a:latin typeface="Calibri" panose="020F0502020204030204" pitchFamily="34" charset="0"/>
                      </a:endParaRPr>
                    </a:p>
                  </a:txBody>
                  <a:tcPr marL="1319" marR="1319" marT="1319" marB="0" anchor="ctr">
                    <a:solidFill>
                      <a:schemeClr val="accent3">
                        <a:lumMod val="60000"/>
                        <a:lumOff val="40000"/>
                      </a:schemeClr>
                    </a:solidFill>
                  </a:tcPr>
                </a:tc>
                <a:tc>
                  <a:txBody>
                    <a:bodyPr/>
                    <a:lstStyle/>
                    <a:p>
                      <a:pPr algn="ctr" fontAlgn="ctr"/>
                      <a:r>
                        <a:rPr lang="en-US" sz="1800" b="1" u="none" strike="noStrike" dirty="0">
                          <a:effectLst/>
                        </a:rPr>
                        <a:t>Receiving Water</a:t>
                      </a:r>
                      <a:endParaRPr lang="en-US" sz="1800" b="1" i="0" u="none" strike="noStrike" dirty="0">
                        <a:solidFill>
                          <a:srgbClr val="000000"/>
                        </a:solidFill>
                        <a:effectLst/>
                        <a:latin typeface="Calibri" panose="020F0502020204030204" pitchFamily="34" charset="0"/>
                      </a:endParaRPr>
                    </a:p>
                  </a:txBody>
                  <a:tcPr marL="1319" marR="1319" marT="1319" marB="0" anchor="ctr">
                    <a:solidFill>
                      <a:schemeClr val="accent3">
                        <a:lumMod val="60000"/>
                        <a:lumOff val="40000"/>
                      </a:schemeClr>
                    </a:solidFill>
                  </a:tcPr>
                </a:tc>
                <a:tc>
                  <a:txBody>
                    <a:bodyPr/>
                    <a:lstStyle/>
                    <a:p>
                      <a:pPr algn="ctr" fontAlgn="ctr"/>
                      <a:r>
                        <a:rPr lang="en-US" sz="1800" b="1" u="none" strike="noStrike" dirty="0">
                          <a:effectLst/>
                        </a:rPr>
                        <a:t>No. of Outfalls</a:t>
                      </a:r>
                      <a:endParaRPr lang="en-US" sz="1800" b="1" i="0" u="none" strike="noStrike" dirty="0">
                        <a:solidFill>
                          <a:srgbClr val="000000"/>
                        </a:solidFill>
                        <a:effectLst/>
                        <a:latin typeface="Calibri" panose="020F0502020204030204" pitchFamily="34" charset="0"/>
                      </a:endParaRPr>
                    </a:p>
                  </a:txBody>
                  <a:tcPr marL="1319" marR="1319" marT="1319" marB="0" anchor="ctr">
                    <a:solidFill>
                      <a:schemeClr val="accent3">
                        <a:lumMod val="60000"/>
                        <a:lumOff val="40000"/>
                      </a:schemeClr>
                    </a:solidFill>
                  </a:tcPr>
                </a:tc>
                <a:extLst>
                  <a:ext uri="{0D108BD9-81ED-4DB2-BD59-A6C34878D82A}">
                    <a16:rowId xmlns:a16="http://schemas.microsoft.com/office/drawing/2014/main" val="3059715396"/>
                  </a:ext>
                </a:extLst>
              </a:tr>
              <a:tr h="287486">
                <a:tc>
                  <a:txBody>
                    <a:bodyPr/>
                    <a:lstStyle/>
                    <a:p>
                      <a:pPr algn="ctr" fontAlgn="ctr"/>
                      <a:r>
                        <a:rPr lang="en-US" sz="1800" u="none" strike="noStrike" dirty="0">
                          <a:effectLst/>
                        </a:rPr>
                        <a:t>Burlington Main</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Lake Champlain</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298182069"/>
                  </a:ext>
                </a:extLst>
              </a:tr>
              <a:tr h="509335">
                <a:tc>
                  <a:txBody>
                    <a:bodyPr/>
                    <a:lstStyle/>
                    <a:p>
                      <a:pPr algn="ctr" fontAlgn="ctr"/>
                      <a:r>
                        <a:rPr lang="en-US" sz="1800" u="none" strike="noStrike" dirty="0">
                          <a:effectLst/>
                        </a:rPr>
                        <a:t>Burlington East/River</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Winooski River</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4052179891"/>
                  </a:ext>
                </a:extLst>
              </a:tr>
              <a:tr h="382156">
                <a:tc>
                  <a:txBody>
                    <a:bodyPr/>
                    <a:lstStyle/>
                    <a:p>
                      <a:pPr algn="ctr" fontAlgn="ctr"/>
                      <a:r>
                        <a:rPr lang="en-US" sz="1800" u="none" strike="noStrike">
                          <a:effectLst/>
                        </a:rPr>
                        <a:t>Burlington North</a:t>
                      </a:r>
                      <a:endParaRPr lang="en-US" sz="1800" b="0" i="0" u="none" strike="noStrike">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Winooski River</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4244134266"/>
                  </a:ext>
                </a:extLst>
              </a:tr>
              <a:tr h="509335">
                <a:tc>
                  <a:txBody>
                    <a:bodyPr/>
                    <a:lstStyle/>
                    <a:p>
                      <a:pPr algn="ctr" fontAlgn="ctr"/>
                      <a:r>
                        <a:rPr lang="en-US" sz="1800" u="none" strike="noStrike" dirty="0">
                          <a:effectLst/>
                        </a:rPr>
                        <a:t>Enosburg Falls</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Missisquoi River</a:t>
                      </a:r>
                      <a:endParaRPr lang="en-US" sz="1800" b="0" i="0" u="none" strike="noStrike">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1849687020"/>
                  </a:ext>
                </a:extLst>
              </a:tr>
              <a:tr h="540974">
                <a:tc>
                  <a:txBody>
                    <a:bodyPr/>
                    <a:lstStyle/>
                    <a:p>
                      <a:pPr algn="ctr" fontAlgn="ctr"/>
                      <a:r>
                        <a:rPr lang="en-US" sz="1800" u="none" strike="noStrike" dirty="0">
                          <a:effectLst/>
                        </a:rPr>
                        <a:t>Hartford / WRJ</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Connecticut River</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5</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2159450525"/>
                  </a:ext>
                </a:extLst>
              </a:tr>
              <a:tr h="382156">
                <a:tc>
                  <a:txBody>
                    <a:bodyPr/>
                    <a:lstStyle/>
                    <a:p>
                      <a:pPr algn="ctr" fontAlgn="ctr"/>
                      <a:r>
                        <a:rPr lang="en-US" sz="1800" u="none" strike="noStrike" dirty="0">
                          <a:effectLst/>
                        </a:rPr>
                        <a:t>Middlebury</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Otter Creek</a:t>
                      </a:r>
                      <a:endParaRPr lang="en-US" sz="1800" b="0" i="0" u="none" strike="noStrike">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2835600531"/>
                  </a:ext>
                </a:extLst>
              </a:tr>
              <a:tr h="382156">
                <a:tc>
                  <a:txBody>
                    <a:bodyPr/>
                    <a:lstStyle/>
                    <a:p>
                      <a:pPr algn="ctr" fontAlgn="ctr"/>
                      <a:r>
                        <a:rPr lang="en-US" sz="1800" u="none" strike="noStrike" dirty="0">
                          <a:effectLst/>
                        </a:rPr>
                        <a:t>Montpelier</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Winooski River</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3936697663"/>
                  </a:ext>
                </a:extLst>
              </a:tr>
              <a:tr h="382156">
                <a:tc>
                  <a:txBody>
                    <a:bodyPr/>
                    <a:lstStyle/>
                    <a:p>
                      <a:pPr algn="ctr" fontAlgn="ctr"/>
                      <a:r>
                        <a:rPr lang="en-US" sz="1800" u="none" strike="noStrike" dirty="0">
                          <a:effectLst/>
                        </a:rPr>
                        <a:t>Newport City</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Clyde River</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6</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3005921894"/>
                  </a:ext>
                </a:extLst>
              </a:tr>
              <a:tr h="509335">
                <a:tc>
                  <a:txBody>
                    <a:bodyPr/>
                    <a:lstStyle/>
                    <a:p>
                      <a:pPr algn="ctr" fontAlgn="ctr"/>
                      <a:r>
                        <a:rPr lang="en-US" sz="1800" u="none" strike="noStrike" dirty="0">
                          <a:effectLst/>
                        </a:rPr>
                        <a:t>Northfield</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Dog River</a:t>
                      </a:r>
                      <a:endParaRPr lang="en-US" sz="1800" b="0" i="0" u="none" strike="noStrike">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2894122817"/>
                  </a:ext>
                </a:extLst>
              </a:tr>
              <a:tr h="271136">
                <a:tc>
                  <a:txBody>
                    <a:bodyPr/>
                    <a:lstStyle/>
                    <a:p>
                      <a:pPr algn="ctr" fontAlgn="ctr"/>
                      <a:r>
                        <a:rPr lang="en-US" sz="1800" u="none" strike="noStrike" dirty="0">
                          <a:effectLst/>
                        </a:rPr>
                        <a:t>Rutland</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Otter Creek</a:t>
                      </a:r>
                      <a:endParaRPr lang="en-US" sz="1800" b="0" i="0" u="none" strike="noStrike">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4</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2936110668"/>
                  </a:ext>
                </a:extLst>
              </a:tr>
              <a:tr h="509335">
                <a:tc>
                  <a:txBody>
                    <a:bodyPr/>
                    <a:lstStyle/>
                    <a:p>
                      <a:pPr algn="ctr" fontAlgn="ctr"/>
                      <a:r>
                        <a:rPr lang="en-US" sz="1800" u="none" strike="noStrike" dirty="0">
                          <a:effectLst/>
                        </a:rPr>
                        <a:t>St. Johnsbury</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Passumpsic River</a:t>
                      </a:r>
                      <a:endParaRPr lang="en-US" sz="1800" b="0" i="0" u="none" strike="noStrike">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15</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3043125675"/>
                  </a:ext>
                </a:extLst>
              </a:tr>
              <a:tr h="540698">
                <a:tc>
                  <a:txBody>
                    <a:bodyPr/>
                    <a:lstStyle/>
                    <a:p>
                      <a:pPr algn="ctr" fontAlgn="ctr"/>
                      <a:r>
                        <a:rPr lang="en-US" sz="1800" u="none" strike="noStrike" dirty="0">
                          <a:effectLst/>
                        </a:rPr>
                        <a:t>St. Albans</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Lake Champlain via Stevens Brook</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2779073812"/>
                  </a:ext>
                </a:extLst>
              </a:tr>
              <a:tr h="382156">
                <a:tc>
                  <a:txBody>
                    <a:bodyPr/>
                    <a:lstStyle/>
                    <a:p>
                      <a:pPr algn="ctr" fontAlgn="ctr"/>
                      <a:r>
                        <a:rPr lang="en-US" sz="1800" u="none" strike="noStrike" dirty="0">
                          <a:effectLst/>
                        </a:rPr>
                        <a:t>Vergennes</a:t>
                      </a:r>
                      <a:endParaRPr lang="en-US" sz="1800" b="0" i="0" u="none" strike="noStrike" dirty="0">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a:effectLst/>
                        </a:rPr>
                        <a:t>Otter Creek</a:t>
                      </a:r>
                      <a:endParaRPr lang="en-US" sz="1800" b="0" i="0" u="none" strike="noStrike">
                        <a:solidFill>
                          <a:srgbClr val="000000"/>
                        </a:solidFill>
                        <a:effectLst/>
                        <a:latin typeface="Calibri" panose="020F0502020204030204" pitchFamily="34" charset="0"/>
                      </a:endParaRPr>
                    </a:p>
                  </a:txBody>
                  <a:tcPr marL="1319" marR="1319" marT="1319" marB="0" anchor="ctr"/>
                </a:tc>
                <a:tc>
                  <a:txBody>
                    <a:bodyPr/>
                    <a:lstStyle/>
                    <a:p>
                      <a:pPr algn="ctr" fontAlgn="ctr"/>
                      <a:r>
                        <a:rPr lang="en-US" sz="1800" u="none" strike="noStrike" dirty="0">
                          <a:effectLst/>
                        </a:rPr>
                        <a:t>1</a:t>
                      </a:r>
                      <a:endParaRPr lang="en-US" sz="1800" b="0" i="0" u="none" strike="noStrike" dirty="0">
                        <a:solidFill>
                          <a:srgbClr val="000000"/>
                        </a:solidFill>
                        <a:effectLst/>
                        <a:latin typeface="Calibri" panose="020F0502020204030204" pitchFamily="34" charset="0"/>
                      </a:endParaRPr>
                    </a:p>
                  </a:txBody>
                  <a:tcPr marL="1319" marR="1319" marT="1319" marB="0" anchor="ctr"/>
                </a:tc>
                <a:extLst>
                  <a:ext uri="{0D108BD9-81ED-4DB2-BD59-A6C34878D82A}">
                    <a16:rowId xmlns:a16="http://schemas.microsoft.com/office/drawing/2014/main" val="1755483828"/>
                  </a:ext>
                </a:extLst>
              </a:tr>
            </a:tbl>
          </a:graphicData>
        </a:graphic>
      </p:graphicFrame>
    </p:spTree>
    <p:extLst>
      <p:ext uri="{BB962C8B-B14F-4D97-AF65-F5344CB8AC3E}">
        <p14:creationId xmlns:p14="http://schemas.microsoft.com/office/powerpoint/2010/main" val="324780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FDC4AD-A16D-428B-8FD1-6AE1B38D4630}"/>
              </a:ext>
            </a:extLst>
          </p:cNvPr>
          <p:cNvSpPr>
            <a:spLocks noGrp="1"/>
          </p:cNvSpPr>
          <p:nvPr>
            <p:ph type="title"/>
          </p:nvPr>
        </p:nvSpPr>
        <p:spPr>
          <a:xfrm>
            <a:off x="228600" y="304800"/>
            <a:ext cx="10716768" cy="859536"/>
          </a:xfrm>
        </p:spPr>
        <p:txBody>
          <a:bodyPr/>
          <a:lstStyle/>
          <a:p>
            <a:r>
              <a:rPr lang="en-US" dirty="0"/>
              <a:t>CSO rule</a:t>
            </a:r>
          </a:p>
        </p:txBody>
      </p:sp>
      <p:sp>
        <p:nvSpPr>
          <p:cNvPr id="5" name="Content Placeholder 4">
            <a:extLst>
              <a:ext uri="{FF2B5EF4-FFF2-40B4-BE49-F238E27FC236}">
                <a16:creationId xmlns:a16="http://schemas.microsoft.com/office/drawing/2014/main" id="{D2FB01AC-23DD-4F26-B66A-CC43F0EFAE92}"/>
              </a:ext>
            </a:extLst>
          </p:cNvPr>
          <p:cNvSpPr>
            <a:spLocks noGrp="1"/>
          </p:cNvSpPr>
          <p:nvPr>
            <p:ph idx="1"/>
          </p:nvPr>
        </p:nvSpPr>
        <p:spPr>
          <a:xfrm>
            <a:off x="0" y="1295400"/>
            <a:ext cx="12192000" cy="4876800"/>
          </a:xfrm>
          <a:solidFill>
            <a:srgbClr val="EFEFE3"/>
          </a:solidFill>
        </p:spPr>
        <p:txBody>
          <a:bodyPr>
            <a:normAutofit fontScale="92500" lnSpcReduction="10000"/>
          </a:bodyPr>
          <a:lstStyle/>
          <a:p>
            <a:r>
              <a:rPr lang="en-US" sz="2800" dirty="0"/>
              <a:t>The purpose of this Rule is to protect public health and the environment by ensuring that all remaining Combined Sewer Overflows (CSOs) in the State are brought into compliance with the requirements of state and federal law, including the Vermont Water Quality Standards (VWQS). </a:t>
            </a:r>
          </a:p>
          <a:p>
            <a:endParaRPr lang="en-US" sz="2800" dirty="0"/>
          </a:p>
          <a:p>
            <a:r>
              <a:rPr lang="en-US" sz="2800" dirty="0"/>
              <a:t>This Rule supersedes the state of Vermont’s “Combined Sewer Overflow Control Policy,” dated June 1990. </a:t>
            </a:r>
          </a:p>
          <a:p>
            <a:endParaRPr lang="en-US" sz="2800" dirty="0"/>
          </a:p>
          <a:p>
            <a:r>
              <a:rPr lang="en-US" dirty="0"/>
              <a:t>2-Phased approach:</a:t>
            </a:r>
          </a:p>
          <a:p>
            <a:pPr lvl="1"/>
            <a:r>
              <a:rPr lang="en-US" dirty="0"/>
              <a:t>Implement Nine Minimum Controls (NMCs) and devise LTCP</a:t>
            </a:r>
          </a:p>
          <a:p>
            <a:pPr lvl="1"/>
            <a:r>
              <a:rPr lang="en-US" dirty="0"/>
              <a:t>Continue NMC implementation, implement LTCP.</a:t>
            </a:r>
          </a:p>
        </p:txBody>
      </p:sp>
    </p:spTree>
    <p:extLst>
      <p:ext uri="{BB962C8B-B14F-4D97-AF65-F5344CB8AC3E}">
        <p14:creationId xmlns:p14="http://schemas.microsoft.com/office/powerpoint/2010/main" val="255801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8548A-DF03-48F4-BE34-8D895E88323A}"/>
              </a:ext>
            </a:extLst>
          </p:cNvPr>
          <p:cNvSpPr>
            <a:spLocks noGrp="1"/>
          </p:cNvSpPr>
          <p:nvPr>
            <p:ph type="title"/>
          </p:nvPr>
        </p:nvSpPr>
        <p:spPr>
          <a:xfrm>
            <a:off x="228600" y="381000"/>
            <a:ext cx="10716768" cy="859536"/>
          </a:xfrm>
        </p:spPr>
        <p:txBody>
          <a:bodyPr/>
          <a:lstStyle/>
          <a:p>
            <a:r>
              <a:rPr lang="en-US" dirty="0"/>
              <a:t>Long Term Control Plans</a:t>
            </a:r>
          </a:p>
        </p:txBody>
      </p:sp>
      <p:sp>
        <p:nvSpPr>
          <p:cNvPr id="3" name="Content Placeholder 2">
            <a:extLst>
              <a:ext uri="{FF2B5EF4-FFF2-40B4-BE49-F238E27FC236}">
                <a16:creationId xmlns:a16="http://schemas.microsoft.com/office/drawing/2014/main" id="{4145F84F-3658-4E75-AE02-DBFFE64C30C0}"/>
              </a:ext>
            </a:extLst>
          </p:cNvPr>
          <p:cNvSpPr>
            <a:spLocks noGrp="1"/>
          </p:cNvSpPr>
          <p:nvPr>
            <p:ph idx="1"/>
          </p:nvPr>
        </p:nvSpPr>
        <p:spPr>
          <a:xfrm>
            <a:off x="533400" y="1828800"/>
            <a:ext cx="3390900" cy="3714750"/>
          </a:xfrm>
        </p:spPr>
        <p:txBody>
          <a:bodyPr>
            <a:normAutofit/>
          </a:bodyPr>
          <a:lstStyle/>
          <a:p>
            <a:pPr marL="0" indent="0">
              <a:buNone/>
            </a:pPr>
            <a:r>
              <a:rPr lang="en-US" dirty="0"/>
              <a:t>The goal of a CSO LTCP is to achieve compliance with water quality standards in the receiving waters.</a:t>
            </a:r>
          </a:p>
        </p:txBody>
      </p:sp>
      <p:pic>
        <p:nvPicPr>
          <p:cNvPr id="5" name="Picture 4">
            <a:extLst>
              <a:ext uri="{FF2B5EF4-FFF2-40B4-BE49-F238E27FC236}">
                <a16:creationId xmlns:a16="http://schemas.microsoft.com/office/drawing/2014/main" id="{D8097480-995B-4CA1-AA50-45D55D3683F8}"/>
              </a:ext>
            </a:extLst>
          </p:cNvPr>
          <p:cNvPicPr>
            <a:picLocks noChangeAspect="1"/>
          </p:cNvPicPr>
          <p:nvPr/>
        </p:nvPicPr>
        <p:blipFill>
          <a:blip r:embed="rId2"/>
          <a:stretch>
            <a:fillRect/>
          </a:stretch>
        </p:blipFill>
        <p:spPr>
          <a:xfrm>
            <a:off x="4191000" y="1371600"/>
            <a:ext cx="7658100" cy="3714750"/>
          </a:xfrm>
          <a:prstGeom prst="rect">
            <a:avLst/>
          </a:prstGeom>
        </p:spPr>
      </p:pic>
    </p:spTree>
    <p:extLst>
      <p:ext uri="{BB962C8B-B14F-4D97-AF65-F5344CB8AC3E}">
        <p14:creationId xmlns:p14="http://schemas.microsoft.com/office/powerpoint/2010/main" val="356218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69959-4C38-49F1-A346-EB5780465615}"/>
              </a:ext>
            </a:extLst>
          </p:cNvPr>
          <p:cNvSpPr>
            <a:spLocks noGrp="1"/>
          </p:cNvSpPr>
          <p:nvPr>
            <p:ph type="title"/>
          </p:nvPr>
        </p:nvSpPr>
        <p:spPr/>
        <p:txBody>
          <a:bodyPr/>
          <a:lstStyle/>
          <a:p>
            <a:r>
              <a:rPr lang="en-US" dirty="0"/>
              <a:t>ARPA Funding Available</a:t>
            </a:r>
          </a:p>
        </p:txBody>
      </p:sp>
      <p:sp>
        <p:nvSpPr>
          <p:cNvPr id="3" name="Content Placeholder 2">
            <a:extLst>
              <a:ext uri="{FF2B5EF4-FFF2-40B4-BE49-F238E27FC236}">
                <a16:creationId xmlns:a16="http://schemas.microsoft.com/office/drawing/2014/main" id="{B374C515-AC70-4BCD-B44E-B2E254F832F6}"/>
              </a:ext>
            </a:extLst>
          </p:cNvPr>
          <p:cNvSpPr>
            <a:spLocks noGrp="1"/>
          </p:cNvSpPr>
          <p:nvPr>
            <p:ph idx="1"/>
          </p:nvPr>
        </p:nvSpPr>
        <p:spPr>
          <a:xfrm>
            <a:off x="304800" y="2039112"/>
            <a:ext cx="11152632" cy="3200400"/>
          </a:xfrm>
        </p:spPr>
        <p:txBody>
          <a:bodyPr vert="horz" lIns="91440" tIns="45720" rIns="91440" bIns="45720" rtlCol="0" anchor="t">
            <a:normAutofit/>
          </a:bodyPr>
          <a:lstStyle/>
          <a:p>
            <a:r>
              <a:rPr lang="en-US" dirty="0"/>
              <a:t>FY22 - $10 Million, allocated based on Priority List</a:t>
            </a:r>
          </a:p>
          <a:p>
            <a:r>
              <a:rPr lang="en-US" dirty="0"/>
              <a:t>FY23 &amp; FY24 – anticipate $10 Million/year</a:t>
            </a:r>
          </a:p>
          <a:p>
            <a:endParaRPr lang="en-US" dirty="0"/>
          </a:p>
          <a:p>
            <a:pPr marL="0" indent="0">
              <a:buNone/>
            </a:pPr>
            <a:r>
              <a:rPr lang="en-US" dirty="0"/>
              <a:t>GOAL: Provide financial support for communities to implement projects in their LTCPs.</a:t>
            </a:r>
          </a:p>
        </p:txBody>
      </p:sp>
    </p:spTree>
    <p:extLst>
      <p:ext uri="{BB962C8B-B14F-4D97-AF65-F5344CB8AC3E}">
        <p14:creationId xmlns:p14="http://schemas.microsoft.com/office/powerpoint/2010/main" val="148461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FB69-797A-40D8-BB9F-76B00CAD110D}"/>
              </a:ext>
            </a:extLst>
          </p:cNvPr>
          <p:cNvSpPr>
            <a:spLocks noGrp="1"/>
          </p:cNvSpPr>
          <p:nvPr>
            <p:ph type="title"/>
          </p:nvPr>
        </p:nvSpPr>
        <p:spPr/>
        <p:txBody>
          <a:bodyPr/>
          <a:lstStyle/>
          <a:p>
            <a:r>
              <a:rPr lang="en-US" dirty="0"/>
              <a:t>What can the funding be used for?</a:t>
            </a:r>
          </a:p>
        </p:txBody>
      </p:sp>
      <p:sp>
        <p:nvSpPr>
          <p:cNvPr id="3" name="Content Placeholder 2">
            <a:extLst>
              <a:ext uri="{FF2B5EF4-FFF2-40B4-BE49-F238E27FC236}">
                <a16:creationId xmlns:a16="http://schemas.microsoft.com/office/drawing/2014/main" id="{BE57FA9F-5EB3-4942-BBEF-F2CB2188A97C}"/>
              </a:ext>
            </a:extLst>
          </p:cNvPr>
          <p:cNvSpPr>
            <a:spLocks noGrp="1"/>
          </p:cNvSpPr>
          <p:nvPr>
            <p:ph idx="1"/>
          </p:nvPr>
        </p:nvSpPr>
        <p:spPr/>
        <p:txBody>
          <a:bodyPr vert="horz" lIns="91440" tIns="45720" rIns="91440" bIns="45720" rtlCol="0" anchor="t">
            <a:normAutofit/>
          </a:bodyPr>
          <a:lstStyle/>
          <a:p>
            <a:r>
              <a:rPr lang="en-US"/>
              <a:t>Projects that abate or treat CSO &amp; SSO overflows</a:t>
            </a:r>
          </a:p>
          <a:p>
            <a:pPr lvl="1"/>
            <a:r>
              <a:rPr lang="en-US"/>
              <a:t>Separation, Storage, Slip Lining</a:t>
            </a:r>
          </a:p>
          <a:p>
            <a:pPr lvl="1"/>
            <a:r>
              <a:rPr lang="en-US"/>
              <a:t>Green &amp; Gray Stormwater Infrastructure</a:t>
            </a:r>
          </a:p>
          <a:p>
            <a:pPr lvl="1"/>
            <a:r>
              <a:rPr lang="en-US"/>
              <a:t>Monitoring, Data, Analysis </a:t>
            </a:r>
          </a:p>
        </p:txBody>
      </p:sp>
    </p:spTree>
    <p:extLst>
      <p:ext uri="{BB962C8B-B14F-4D97-AF65-F5344CB8AC3E}">
        <p14:creationId xmlns:p14="http://schemas.microsoft.com/office/powerpoint/2010/main" val="2191091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AB21-EB6C-49E6-B9B6-F6C4B1686898}"/>
              </a:ext>
            </a:extLst>
          </p:cNvPr>
          <p:cNvSpPr>
            <a:spLocks noGrp="1"/>
          </p:cNvSpPr>
          <p:nvPr>
            <p:ph type="title"/>
          </p:nvPr>
        </p:nvSpPr>
        <p:spPr/>
        <p:txBody>
          <a:bodyPr/>
          <a:lstStyle/>
          <a:p>
            <a:r>
              <a:rPr lang="en-US" dirty="0"/>
              <a:t>Cross-cutters</a:t>
            </a:r>
          </a:p>
        </p:txBody>
      </p:sp>
      <p:sp>
        <p:nvSpPr>
          <p:cNvPr id="3" name="Content Placeholder 2">
            <a:extLst>
              <a:ext uri="{FF2B5EF4-FFF2-40B4-BE49-F238E27FC236}">
                <a16:creationId xmlns:a16="http://schemas.microsoft.com/office/drawing/2014/main" id="{7916D1CB-A950-4424-B676-EAD1EB502B01}"/>
              </a:ext>
            </a:extLst>
          </p:cNvPr>
          <p:cNvSpPr>
            <a:spLocks noGrp="1"/>
          </p:cNvSpPr>
          <p:nvPr>
            <p:ph idx="1"/>
          </p:nvPr>
        </p:nvSpPr>
        <p:spPr/>
        <p:txBody>
          <a:bodyPr vert="horz" lIns="91440" tIns="45720" rIns="91440" bIns="45720" rtlCol="0" anchor="t">
            <a:normAutofit lnSpcReduction="10000"/>
          </a:bodyPr>
          <a:lstStyle/>
          <a:p>
            <a:r>
              <a:rPr lang="en-US"/>
              <a:t>Apply if there is co-funding with CWSRF or DWSRF or other applicable federal source</a:t>
            </a:r>
          </a:p>
          <a:p>
            <a:r>
              <a:rPr lang="en-US"/>
              <a:t>NO Disadvantaged Business Enterprise</a:t>
            </a:r>
          </a:p>
          <a:p>
            <a:r>
              <a:rPr lang="en-US"/>
              <a:t>NO Davis Bacon, unless project is more than $10M.</a:t>
            </a:r>
          </a:p>
          <a:p>
            <a:r>
              <a:rPr lang="en-US"/>
              <a:t>NO American Iron and Steel</a:t>
            </a:r>
          </a:p>
          <a:p>
            <a:r>
              <a:rPr lang="en-US"/>
              <a:t>NO NEPA</a:t>
            </a:r>
          </a:p>
        </p:txBody>
      </p:sp>
    </p:spTree>
    <p:extLst>
      <p:ext uri="{BB962C8B-B14F-4D97-AF65-F5344CB8AC3E}">
        <p14:creationId xmlns:p14="http://schemas.microsoft.com/office/powerpoint/2010/main" val="114701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32893-E97C-406C-BE7F-4805C4C1681E}"/>
              </a:ext>
            </a:extLst>
          </p:cNvPr>
          <p:cNvSpPr>
            <a:spLocks noGrp="1"/>
          </p:cNvSpPr>
          <p:nvPr>
            <p:ph type="title"/>
          </p:nvPr>
        </p:nvSpPr>
        <p:spPr/>
        <p:txBody>
          <a:bodyPr/>
          <a:lstStyle/>
          <a:p>
            <a:r>
              <a:rPr lang="en-US" dirty="0"/>
              <a:t>How to Apply</a:t>
            </a:r>
          </a:p>
        </p:txBody>
      </p:sp>
      <p:sp>
        <p:nvSpPr>
          <p:cNvPr id="3" name="Content Placeholder 2">
            <a:extLst>
              <a:ext uri="{FF2B5EF4-FFF2-40B4-BE49-F238E27FC236}">
                <a16:creationId xmlns:a16="http://schemas.microsoft.com/office/drawing/2014/main" id="{AE9C50E1-F85C-4D8A-A2AB-2E5AF1AB69E4}"/>
              </a:ext>
            </a:extLst>
          </p:cNvPr>
          <p:cNvSpPr>
            <a:spLocks noGrp="1"/>
          </p:cNvSpPr>
          <p:nvPr>
            <p:ph idx="1"/>
          </p:nvPr>
        </p:nvSpPr>
        <p:spPr/>
        <p:txBody>
          <a:bodyPr vert="horz" lIns="91440" tIns="45720" rIns="91440" bIns="45720" rtlCol="0" anchor="t">
            <a:normAutofit/>
          </a:bodyPr>
          <a:lstStyle/>
          <a:p>
            <a:r>
              <a:rPr lang="en-US" dirty="0"/>
              <a:t>Complete a Priority List Application</a:t>
            </a:r>
          </a:p>
          <a:p>
            <a:r>
              <a:rPr lang="en-US" dirty="0"/>
              <a:t>If additional info is needed, we will reach out</a:t>
            </a:r>
          </a:p>
          <a:p>
            <a:endParaRPr lang="en-US" dirty="0"/>
          </a:p>
        </p:txBody>
      </p:sp>
    </p:spTree>
    <p:extLst>
      <p:ext uri="{BB962C8B-B14F-4D97-AF65-F5344CB8AC3E}">
        <p14:creationId xmlns:p14="http://schemas.microsoft.com/office/powerpoint/2010/main" val="4120331795"/>
      </p:ext>
    </p:extLst>
  </p:cSld>
  <p:clrMapOvr>
    <a:masterClrMapping/>
  </p:clrMapOvr>
</p:sld>
</file>

<file path=ppt/theme/theme1.xml><?xml version="1.0" encoding="utf-8"?>
<a:theme xmlns:a="http://schemas.openxmlformats.org/drawingml/2006/main" name="4_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7457</TotalTime>
  <Words>472</Words>
  <Application>Microsoft Office PowerPoint</Application>
  <PresentationFormat>Widescreen</PresentationFormat>
  <Paragraphs>105</Paragraphs>
  <Slides>11</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Franklin Gothic Book</vt:lpstr>
      <vt:lpstr>Franklin Gothic Medium Cond</vt:lpstr>
      <vt:lpstr>4_Custom Design</vt:lpstr>
      <vt:lpstr>5_Custom Design</vt:lpstr>
      <vt:lpstr>Vermont’s American Rescue Plan Act Program to Abate Combined Sewer Overflows</vt:lpstr>
      <vt:lpstr>Introductions</vt:lpstr>
      <vt:lpstr>CSO background</vt:lpstr>
      <vt:lpstr>CSO rule</vt:lpstr>
      <vt:lpstr>Long Term Control Plans</vt:lpstr>
      <vt:lpstr>ARPA Funding Available</vt:lpstr>
      <vt:lpstr>What can the funding be used for?</vt:lpstr>
      <vt:lpstr>Cross-cutters</vt:lpstr>
      <vt:lpstr>How to Apply</vt:lpstr>
      <vt:lpstr>When to Apply</vt:lpstr>
      <vt:lpstr>Questions?</vt:lpstr>
    </vt:vector>
  </TitlesOfParts>
  <Company>Vermont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AYP</dc:title>
  <dc:creator>Chris Case</dc:creator>
  <cp:lastModifiedBy>O'Casey, Elle</cp:lastModifiedBy>
  <cp:revision>54</cp:revision>
  <dcterms:created xsi:type="dcterms:W3CDTF">2013-09-09T12:35:01Z</dcterms:created>
  <dcterms:modified xsi:type="dcterms:W3CDTF">2022-01-27T17:21:53Z</dcterms:modified>
</cp:coreProperties>
</file>